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af5762d71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af5762d71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ad336159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ad336159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ad3361597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ad3361597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d3361597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d3361597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af5762d71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af5762d71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af636079e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af636079e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d336159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d336159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ad3361597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ad3361597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ad336159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ad336159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ad3361597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ad3361597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ad3361597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ad336159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af636079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af636079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ad3361597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ad3361597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ad3361597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ad3361597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ad3361597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ad3361597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ad336159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ad336159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ad336159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ad336159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ad3361597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ad3361597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ad3361597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ad3361597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ad3361597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ad3361597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ad336159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ad336159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9" name="Google Shape;59;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0" name="Google Shape;6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16"/>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6" name="Google Shape;86;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7" name="Google Shape;87;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8" name="Google Shape;8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1" name="Google Shape;9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4" name="Google Shape;94;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5" name="Google Shape;9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theme" Target="../theme/theme3.xml"/><Relationship Id="rId14" Type="http://schemas.openxmlformats.org/officeDocument/2006/relationships/slideLayout" Target="../slideLayouts/slideLayout2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8159445" y="4144200"/>
            <a:ext cx="984551" cy="999300"/>
          </a:xfrm>
          <a:prstGeom prst="rect">
            <a:avLst/>
          </a:prstGeom>
          <a:noFill/>
          <a:ln>
            <a:noFill/>
          </a:ln>
        </p:spPr>
      </p:pic>
      <p:sp>
        <p:nvSpPr>
          <p:cNvPr id="52" name="Google Shape;52;p13"/>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 name="Google Shape;53;p13"/>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2">
            <a:alphaModFix/>
          </a:blip>
          <a:srcRect b="0" l="0" r="0" t="0"/>
          <a:stretch/>
        </p:blipFill>
        <p:spPr>
          <a:xfrm>
            <a:off x="0" y="0"/>
            <a:ext cx="9144000" cy="571500"/>
          </a:xfrm>
          <a:prstGeom prst="rect">
            <a:avLst/>
          </a:prstGeom>
          <a:noFill/>
          <a:ln>
            <a:noFill/>
          </a:ln>
        </p:spPr>
      </p:pic>
      <p:pic>
        <p:nvPicPr>
          <p:cNvPr id="56" name="Google Shape;56;p13"/>
          <p:cNvPicPr preferRelativeResize="0"/>
          <p:nvPr/>
        </p:nvPicPr>
        <p:blipFill rotWithShape="1">
          <a:blip r:embed="rId3">
            <a:alphaModFix/>
          </a:blip>
          <a:srcRect b="0" l="0" r="0" t="0"/>
          <a:stretch/>
        </p:blipFill>
        <p:spPr>
          <a:xfrm>
            <a:off x="388600" y="65336"/>
            <a:ext cx="1913424" cy="4408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hyperlink" Target="https://github.com/shranya12/Multimodal-Chest-X-ray-Disease-Prediction" TargetMode="Externa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doi.org/10.1109/cvpr.2017.369%E2%80%8C" TargetMode="External"/><Relationship Id="rId4" Type="http://schemas.openxmlformats.org/officeDocument/2006/relationships/hyperlink" Target="https://arxiv.org/abs/1711.05225%E2%80%8C" TargetMode="External"/><Relationship Id="rId5" Type="http://schemas.openxmlformats.org/officeDocument/2006/relationships/hyperlink" Target="https://doi.org/10.1609/aaai.v33i01.330159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www.kaggle.com/datasets/nih-chest-xrays/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Beautify this slide" id="102" name="Google Shape;102;p25"/>
          <p:cNvPicPr preferRelativeResize="0"/>
          <p:nvPr/>
        </p:nvPicPr>
        <p:blipFill>
          <a:blip r:embed="rId3">
            <a:alphaModFix/>
          </a:blip>
          <a:stretch>
            <a:fillRect/>
          </a:stretch>
        </p:blipFill>
        <p:spPr>
          <a:xfrm>
            <a:off x="0" y="19925"/>
            <a:ext cx="9143545" cy="5204708"/>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ph type="title"/>
          </p:nvPr>
        </p:nvSpPr>
        <p:spPr>
          <a:xfrm>
            <a:off x="0" y="604100"/>
            <a:ext cx="8179200" cy="59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Model Architectures Evaluated</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61" name="Google Shape;161;p34"/>
          <p:cNvSpPr txBox="1"/>
          <p:nvPr/>
        </p:nvSpPr>
        <p:spPr>
          <a:xfrm>
            <a:off x="394050" y="1564850"/>
            <a:ext cx="5467200" cy="3578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Char char="●"/>
            </a:pPr>
            <a:r>
              <a:rPr b="1" lang="en" sz="1000">
                <a:solidFill>
                  <a:schemeClr val="dk1"/>
                </a:solidFill>
                <a:latin typeface="Times New Roman"/>
                <a:ea typeface="Times New Roman"/>
                <a:cs typeface="Times New Roman"/>
                <a:sym typeface="Times New Roman"/>
              </a:rPr>
              <a:t>DenseNet121</a:t>
            </a:r>
            <a:br>
              <a:rPr b="1"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 CNN with dense connections for strong feature reuse; highest performance in our tests.</a:t>
            </a:r>
            <a:br>
              <a:rPr lang="en" sz="1000">
                <a:solidFill>
                  <a:schemeClr val="dk1"/>
                </a:solidFill>
                <a:latin typeface="Times New Roman"/>
                <a:ea typeface="Times New Roman"/>
                <a:cs typeface="Times New Roman"/>
                <a:sym typeface="Times New Roman"/>
              </a:rPr>
            </a:b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latin typeface="Times New Roman"/>
                <a:ea typeface="Times New Roman"/>
                <a:cs typeface="Times New Roman"/>
                <a:sym typeface="Times New Roman"/>
              </a:rPr>
              <a:t>ResNet50</a:t>
            </a:r>
            <a:br>
              <a:rPr b="1"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 Residual CNN architecture :  stable, efficient, and well-suited for multimodal fusion.</a:t>
            </a:r>
            <a:br>
              <a:rPr lang="en" sz="1000">
                <a:solidFill>
                  <a:schemeClr val="dk1"/>
                </a:solidFill>
                <a:latin typeface="Times New Roman"/>
                <a:ea typeface="Times New Roman"/>
                <a:cs typeface="Times New Roman"/>
                <a:sym typeface="Times New Roman"/>
              </a:rPr>
            </a:b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latin typeface="Times New Roman"/>
                <a:ea typeface="Times New Roman"/>
                <a:cs typeface="Times New Roman"/>
                <a:sym typeface="Times New Roman"/>
              </a:rPr>
              <a:t>EfficientNet-B0</a:t>
            </a:r>
            <a:br>
              <a:rPr b="1"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 Lightweight model optimized for accuracy vs. speed; good baseline performance.</a:t>
            </a:r>
            <a:br>
              <a:rPr lang="en" sz="1000">
                <a:solidFill>
                  <a:schemeClr val="dk1"/>
                </a:solidFill>
                <a:latin typeface="Times New Roman"/>
                <a:ea typeface="Times New Roman"/>
                <a:cs typeface="Times New Roman"/>
                <a:sym typeface="Times New Roman"/>
              </a:rPr>
            </a:b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latin typeface="Times New Roman"/>
                <a:ea typeface="Times New Roman"/>
                <a:cs typeface="Times New Roman"/>
                <a:sym typeface="Times New Roman"/>
              </a:rPr>
              <a:t>ViT-B16 (Vision Transformer)</a:t>
            </a:r>
            <a:br>
              <a:rPr b="1"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 Transformer-based image model; requires larger datasets, resulting in lower performance on our subset.</a:t>
            </a:r>
            <a:br>
              <a:rPr lang="en" sz="1000">
                <a:solidFill>
                  <a:schemeClr val="dk1"/>
                </a:solidFill>
                <a:latin typeface="Times New Roman"/>
                <a:ea typeface="Times New Roman"/>
                <a:cs typeface="Times New Roman"/>
                <a:sym typeface="Times New Roman"/>
              </a:rPr>
            </a:b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latin typeface="Times New Roman"/>
                <a:ea typeface="Times New Roman"/>
                <a:cs typeface="Times New Roman"/>
                <a:sym typeface="Times New Roman"/>
              </a:rPr>
              <a:t>Why Evaluate Multiple Models?</a:t>
            </a:r>
            <a:br>
              <a:rPr b="1"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 To compare feature extraction quality across CNNs and Transformers and select the best architecture for multimodal integration.</a:t>
            </a:r>
            <a:br>
              <a:rPr lang="en" sz="1000">
                <a:solidFill>
                  <a:schemeClr val="dk1"/>
                </a:solidFill>
                <a:latin typeface="Times New Roman"/>
                <a:ea typeface="Times New Roman"/>
                <a:cs typeface="Times New Roman"/>
                <a:sym typeface="Times New Roman"/>
              </a:rPr>
            </a:br>
            <a:endParaRPr sz="1000">
              <a:solidFill>
                <a:schemeClr val="dk1"/>
              </a:solidFill>
              <a:latin typeface="Times New Roman"/>
              <a:ea typeface="Times New Roman"/>
              <a:cs typeface="Times New Roman"/>
              <a:sym typeface="Times New Roman"/>
            </a:endParaRPr>
          </a:p>
        </p:txBody>
      </p:sp>
      <p:pic>
        <p:nvPicPr>
          <p:cNvPr id="162" name="Google Shape;162;p34"/>
          <p:cNvPicPr preferRelativeResize="0"/>
          <p:nvPr/>
        </p:nvPicPr>
        <p:blipFill>
          <a:blip r:embed="rId3">
            <a:alphaModFix/>
          </a:blip>
          <a:stretch>
            <a:fillRect/>
          </a:stretch>
        </p:blipFill>
        <p:spPr>
          <a:xfrm>
            <a:off x="5861250" y="1313300"/>
            <a:ext cx="2892885" cy="3314675"/>
          </a:xfrm>
          <a:prstGeom prst="rect">
            <a:avLst/>
          </a:prstGeom>
          <a:noFill/>
          <a:ln>
            <a:noFill/>
          </a:ln>
        </p:spPr>
      </p:pic>
      <p:pic>
        <p:nvPicPr>
          <p:cNvPr id="163" name="Google Shape;163;p34"/>
          <p:cNvPicPr preferRelativeResize="0"/>
          <p:nvPr/>
        </p:nvPicPr>
        <p:blipFill rotWithShape="1">
          <a:blip r:embed="rId4">
            <a:alphaModFix/>
          </a:blip>
          <a:srcRect b="-2149" l="1230" r="-1230" t="10296"/>
          <a:stretch/>
        </p:blipFill>
        <p:spPr>
          <a:xfrm>
            <a:off x="451475" y="1496208"/>
            <a:ext cx="5318477" cy="3028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ph type="title"/>
          </p:nvPr>
        </p:nvSpPr>
        <p:spPr>
          <a:xfrm>
            <a:off x="311700" y="706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Training Performance</a:t>
            </a:r>
            <a:endParaRPr>
              <a:latin typeface="Times New Roman"/>
              <a:ea typeface="Times New Roman"/>
              <a:cs typeface="Times New Roman"/>
              <a:sym typeface="Times New Roman"/>
            </a:endParaRPr>
          </a:p>
        </p:txBody>
      </p:sp>
      <p:sp>
        <p:nvSpPr>
          <p:cNvPr id="169" name="Google Shape;169;p35"/>
          <p:cNvSpPr txBox="1"/>
          <p:nvPr/>
        </p:nvSpPr>
        <p:spPr>
          <a:xfrm>
            <a:off x="3799300" y="1781575"/>
            <a:ext cx="5033100" cy="314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Model training monitored using epoch-wise</a:t>
            </a:r>
            <a:r>
              <a:rPr b="1" lang="en" sz="1200">
                <a:solidFill>
                  <a:schemeClr val="dk1"/>
                </a:solidFill>
                <a:latin typeface="Times New Roman"/>
                <a:ea typeface="Times New Roman"/>
                <a:cs typeface="Times New Roman"/>
                <a:sym typeface="Times New Roman"/>
              </a:rPr>
              <a:t> AUROC curves</a:t>
            </a:r>
            <a:r>
              <a:rPr lang="en" sz="1200">
                <a:solidFill>
                  <a:schemeClr val="dk1"/>
                </a:solidFill>
                <a:latin typeface="Times New Roman"/>
                <a:ea typeface="Times New Roman"/>
                <a:cs typeface="Times New Roman"/>
                <a:sym typeface="Times New Roman"/>
              </a:rPr>
              <a:t>.</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Training AUROC</a:t>
            </a:r>
            <a:r>
              <a:rPr lang="en" sz="1200">
                <a:solidFill>
                  <a:schemeClr val="dk1"/>
                </a:solidFill>
                <a:latin typeface="Times New Roman"/>
                <a:ea typeface="Times New Roman"/>
                <a:cs typeface="Times New Roman"/>
                <a:sym typeface="Times New Roman"/>
              </a:rPr>
              <a:t> steadily improved across epochs, showing good learning progression.</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Validation AUROC</a:t>
            </a:r>
            <a:r>
              <a:rPr lang="en" sz="1200">
                <a:solidFill>
                  <a:schemeClr val="dk1"/>
                </a:solidFill>
                <a:latin typeface="Times New Roman"/>
                <a:ea typeface="Times New Roman"/>
                <a:cs typeface="Times New Roman"/>
                <a:sym typeface="Times New Roman"/>
              </a:rPr>
              <a:t> remained stable, indicating </a:t>
            </a:r>
            <a:r>
              <a:rPr b="1" lang="en" sz="1200">
                <a:solidFill>
                  <a:schemeClr val="dk1"/>
                </a:solidFill>
                <a:latin typeface="Times New Roman"/>
                <a:ea typeface="Times New Roman"/>
                <a:cs typeface="Times New Roman"/>
                <a:sym typeface="Times New Roman"/>
              </a:rPr>
              <a:t>limited overfitting</a:t>
            </a:r>
            <a:r>
              <a:rPr lang="en" sz="1200">
                <a:solidFill>
                  <a:schemeClr val="dk1"/>
                </a:solidFill>
                <a:latin typeface="Times New Roman"/>
                <a:ea typeface="Times New Roman"/>
                <a:cs typeface="Times New Roman"/>
                <a:sym typeface="Times New Roman"/>
              </a:rPr>
              <a:t>.</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Learning rate scheduling and early stopping helped optimize convergence.</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Performance trends validated that the chosen architecture and preprocessing pipeline were effective.</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2"/>
              </a:solidFill>
              <a:latin typeface="Times New Roman"/>
              <a:ea typeface="Times New Roman"/>
              <a:cs typeface="Times New Roman"/>
              <a:sym typeface="Times New Roman"/>
            </a:endParaRPr>
          </a:p>
        </p:txBody>
      </p:sp>
      <p:sp>
        <p:nvSpPr>
          <p:cNvPr id="170" name="Google Shape;170;p35"/>
          <p:cNvSpPr txBox="1"/>
          <p:nvPr/>
        </p:nvSpPr>
        <p:spPr>
          <a:xfrm>
            <a:off x="306000" y="1781575"/>
            <a:ext cx="2553000" cy="25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71" name="Google Shape;171;p35"/>
          <p:cNvPicPr preferRelativeResize="0"/>
          <p:nvPr/>
        </p:nvPicPr>
        <p:blipFill rotWithShape="1">
          <a:blip r:embed="rId3">
            <a:alphaModFix/>
          </a:blip>
          <a:srcRect b="0" l="0" r="56728" t="0"/>
          <a:stretch/>
        </p:blipFill>
        <p:spPr>
          <a:xfrm>
            <a:off x="497327" y="1500100"/>
            <a:ext cx="2553000" cy="3571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txBox="1"/>
          <p:nvPr>
            <p:ph type="title"/>
          </p:nvPr>
        </p:nvSpPr>
        <p:spPr>
          <a:xfrm>
            <a:off x="311700" y="700050"/>
            <a:ext cx="8520600" cy="438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a:t>
            </a:r>
            <a:r>
              <a:rPr lang="en"/>
              <a:t>Comparison</a:t>
            </a:r>
            <a:endParaRPr/>
          </a:p>
          <a:p>
            <a:pPr indent="0" lvl="0" marL="0" rtl="0" algn="ctr">
              <a:spcBef>
                <a:spcPts val="0"/>
              </a:spcBef>
              <a:spcAft>
                <a:spcPts val="0"/>
              </a:spcAft>
              <a:buNone/>
            </a:pPr>
            <a:r>
              <a:t/>
            </a:r>
            <a:endParaRPr/>
          </a:p>
          <a:p>
            <a:pPr indent="0" lvl="0" marL="0" rtl="0" algn="l">
              <a:spcBef>
                <a:spcPts val="0"/>
              </a:spcBef>
              <a:spcAft>
                <a:spcPts val="0"/>
              </a:spcAft>
              <a:buNone/>
            </a:pPr>
            <a:r>
              <a:rPr b="1" lang="en" sz="1400"/>
              <a:t>DenseNet121</a:t>
            </a:r>
            <a:r>
              <a:rPr lang="en" sz="1400"/>
              <a:t> achieved the </a:t>
            </a:r>
            <a:r>
              <a:rPr b="1" lang="en" sz="1400"/>
              <a:t>best overall performance</a:t>
            </a:r>
            <a:endParaRPr b="1" sz="1400"/>
          </a:p>
          <a:p>
            <a:pPr indent="0" lvl="0" marL="0" rtl="0" algn="l">
              <a:spcBef>
                <a:spcPts val="0"/>
              </a:spcBef>
              <a:spcAft>
                <a:spcPts val="0"/>
              </a:spcAft>
              <a:buNone/>
            </a:pPr>
            <a:br>
              <a:rPr b="1" lang="en" sz="1400"/>
            </a:br>
            <a:r>
              <a:rPr lang="en" sz="1400"/>
              <a:t> </a:t>
            </a:r>
            <a:r>
              <a:rPr b="1" lang="en" sz="1400"/>
              <a:t>Highest AUROC: 0.777</a:t>
            </a:r>
            <a:br>
              <a:rPr b="1" lang="en" sz="1400"/>
            </a:br>
            <a:r>
              <a:rPr lang="en" sz="1400"/>
              <a:t> </a:t>
            </a:r>
            <a:r>
              <a:rPr b="1" lang="en" sz="1400"/>
              <a:t>Highest Average Precision: 0.264</a:t>
            </a:r>
            <a:br>
              <a:rPr b="1" lang="en" sz="1400"/>
            </a:br>
            <a:endParaRPr b="1" sz="1400"/>
          </a:p>
          <a:p>
            <a:pPr indent="0" lvl="0" marL="0" rtl="0" algn="l">
              <a:spcBef>
                <a:spcPts val="0"/>
              </a:spcBef>
              <a:spcAft>
                <a:spcPts val="0"/>
              </a:spcAft>
              <a:buClr>
                <a:schemeClr val="dk1"/>
              </a:buClr>
              <a:buSzPts val="1100"/>
              <a:buFont typeface="Arial"/>
              <a:buNone/>
            </a:pPr>
            <a:r>
              <a:rPr b="1" lang="en" sz="1400"/>
              <a:t>ResNet50</a:t>
            </a:r>
            <a:r>
              <a:rPr lang="en" sz="1400"/>
              <a:t> ranked second with strong, stable performance</a:t>
            </a:r>
            <a:br>
              <a:rPr lang="en" sz="1400"/>
            </a:br>
            <a:r>
              <a:rPr lang="en" sz="1400"/>
              <a:t> → AUROC: </a:t>
            </a:r>
            <a:r>
              <a:rPr b="1" lang="en" sz="1400"/>
              <a:t>0.759</a:t>
            </a:r>
            <a:r>
              <a:rPr lang="en" sz="1400"/>
              <a:t>, AP: </a:t>
            </a:r>
            <a:r>
              <a:rPr b="1" lang="en" sz="1400"/>
              <a:t>0.248</a:t>
            </a:r>
            <a:br>
              <a:rPr b="1" lang="en" sz="1400"/>
            </a:br>
            <a:endParaRPr b="1" sz="1400"/>
          </a:p>
          <a:p>
            <a:pPr indent="0" lvl="0" marL="0" rtl="0" algn="l">
              <a:spcBef>
                <a:spcPts val="0"/>
              </a:spcBef>
              <a:spcAft>
                <a:spcPts val="0"/>
              </a:spcAft>
              <a:buClr>
                <a:schemeClr val="dk1"/>
              </a:buClr>
              <a:buSzPts val="1100"/>
              <a:buFont typeface="Arial"/>
              <a:buNone/>
            </a:pPr>
            <a:r>
              <a:rPr b="1" lang="en" sz="1400"/>
              <a:t>EfficientNet-B0</a:t>
            </a:r>
            <a:r>
              <a:rPr lang="en" sz="1400"/>
              <a:t> offered good accuracy but lower AP</a:t>
            </a:r>
            <a:br>
              <a:rPr lang="en" sz="1400"/>
            </a:br>
            <a:r>
              <a:rPr lang="en" sz="1400"/>
              <a:t> → AUROC: </a:t>
            </a:r>
            <a:r>
              <a:rPr b="1" lang="en" sz="1400"/>
              <a:t>0.732</a:t>
            </a:r>
            <a:r>
              <a:rPr lang="en" sz="1400"/>
              <a:t>, AP: </a:t>
            </a:r>
            <a:r>
              <a:rPr b="1" lang="en" sz="1400"/>
              <a:t>0.203</a:t>
            </a:r>
            <a:br>
              <a:rPr b="1" lang="en" sz="1400"/>
            </a:br>
            <a:endParaRPr b="1" sz="1400"/>
          </a:p>
          <a:p>
            <a:pPr indent="0" lvl="0" marL="0" rtl="0" algn="l">
              <a:spcBef>
                <a:spcPts val="0"/>
              </a:spcBef>
              <a:spcAft>
                <a:spcPts val="0"/>
              </a:spcAft>
              <a:buClr>
                <a:schemeClr val="dk1"/>
              </a:buClr>
              <a:buSzPts val="1100"/>
              <a:buFont typeface="Arial"/>
              <a:buNone/>
            </a:pPr>
            <a:r>
              <a:rPr b="1" lang="en" sz="1400"/>
              <a:t>ViT-B16</a:t>
            </a:r>
            <a:r>
              <a:rPr lang="en" sz="1400"/>
              <a:t> underperformed on this dataset subset</a:t>
            </a:r>
            <a:br>
              <a:rPr lang="en" sz="1400"/>
            </a:br>
            <a:r>
              <a:rPr lang="en" sz="1400"/>
              <a:t> → AUROC: </a:t>
            </a:r>
            <a:r>
              <a:rPr b="1" lang="en" sz="1400"/>
              <a:t>0.700</a:t>
            </a:r>
            <a:r>
              <a:rPr lang="en" sz="1400"/>
              <a:t>, AP: </a:t>
            </a:r>
            <a:r>
              <a:rPr b="1" lang="en" sz="1400"/>
              <a:t>0.172</a:t>
            </a:r>
            <a:br>
              <a:rPr b="1" lang="en" sz="1400"/>
            </a:br>
            <a:endParaRPr b="1" sz="1400"/>
          </a:p>
          <a:p>
            <a:pPr indent="0" lvl="0" marL="0" rtl="0" algn="l">
              <a:spcBef>
                <a:spcPts val="0"/>
              </a:spcBef>
              <a:spcAft>
                <a:spcPts val="0"/>
              </a:spcAft>
              <a:buClr>
                <a:schemeClr val="dk1"/>
              </a:buClr>
              <a:buSzPts val="1100"/>
              <a:buFont typeface="Arial"/>
              <a:buNone/>
            </a:pPr>
            <a:r>
              <a:rPr b="1" lang="en" sz="1400"/>
              <a:t>Conclusion:</a:t>
            </a:r>
            <a:r>
              <a:rPr lang="en" sz="1400"/>
              <a:t> DenseNet121 is the </a:t>
            </a:r>
            <a:r>
              <a:rPr b="1" lang="en" sz="1400"/>
              <a:t>top-performing model</a:t>
            </a:r>
            <a:r>
              <a:rPr lang="en" sz="1400"/>
              <a:t>, while ResNet50 is the best trade-off for multimodal fusion (speed + accuracy).</a:t>
            </a:r>
            <a:endParaRPr sz="1400"/>
          </a:p>
          <a:p>
            <a:pPr indent="0" lvl="0" marL="0" rtl="0" algn="l">
              <a:spcBef>
                <a:spcPts val="0"/>
              </a:spcBef>
              <a:spcAft>
                <a:spcPts val="0"/>
              </a:spcAft>
              <a:buNone/>
            </a:pPr>
            <a:r>
              <a:t/>
            </a:r>
            <a:endParaRPr sz="800"/>
          </a:p>
        </p:txBody>
      </p:sp>
      <p:sp>
        <p:nvSpPr>
          <p:cNvPr id="177" name="Google Shape;177;p36"/>
          <p:cNvSpPr txBox="1"/>
          <p:nvPr/>
        </p:nvSpPr>
        <p:spPr>
          <a:xfrm>
            <a:off x="139500" y="1316250"/>
            <a:ext cx="8646600" cy="3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pic>
        <p:nvPicPr>
          <p:cNvPr id="178" name="Google Shape;178;p36"/>
          <p:cNvPicPr preferRelativeResize="0"/>
          <p:nvPr/>
        </p:nvPicPr>
        <p:blipFill rotWithShape="1">
          <a:blip r:embed="rId3">
            <a:alphaModFix/>
          </a:blip>
          <a:srcRect b="20367" l="4466" r="35100" t="42330"/>
          <a:stretch/>
        </p:blipFill>
        <p:spPr>
          <a:xfrm>
            <a:off x="4978650" y="2024825"/>
            <a:ext cx="3979350" cy="130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7"/>
          <p:cNvSpPr txBox="1"/>
          <p:nvPr>
            <p:ph type="title"/>
          </p:nvPr>
        </p:nvSpPr>
        <p:spPr>
          <a:xfrm>
            <a:off x="197250" y="681275"/>
            <a:ext cx="8749500" cy="6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Disease Co-occurrence Correlation Heatmap</a:t>
            </a:r>
            <a:endParaRPr>
              <a:latin typeface="Times New Roman"/>
              <a:ea typeface="Times New Roman"/>
              <a:cs typeface="Times New Roman"/>
              <a:sym typeface="Times New Roman"/>
            </a:endParaRPr>
          </a:p>
        </p:txBody>
      </p:sp>
      <p:pic>
        <p:nvPicPr>
          <p:cNvPr id="184" name="Google Shape;184;p37"/>
          <p:cNvPicPr preferRelativeResize="0"/>
          <p:nvPr/>
        </p:nvPicPr>
        <p:blipFill>
          <a:blip r:embed="rId3">
            <a:alphaModFix/>
          </a:blip>
          <a:stretch>
            <a:fillRect/>
          </a:stretch>
        </p:blipFill>
        <p:spPr>
          <a:xfrm>
            <a:off x="152400" y="1615250"/>
            <a:ext cx="3789219" cy="3375849"/>
          </a:xfrm>
          <a:prstGeom prst="rect">
            <a:avLst/>
          </a:prstGeom>
          <a:noFill/>
          <a:ln>
            <a:noFill/>
          </a:ln>
        </p:spPr>
      </p:pic>
      <p:sp>
        <p:nvSpPr>
          <p:cNvPr id="185" name="Google Shape;185;p37"/>
          <p:cNvSpPr txBox="1"/>
          <p:nvPr/>
        </p:nvSpPr>
        <p:spPr>
          <a:xfrm>
            <a:off x="4697800" y="1738825"/>
            <a:ext cx="3789300" cy="3186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Visual representation of how often different chest pathologies appear together.</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Diagonal shows perfect correlation for each disease with itself.</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Lighter colors indicate </a:t>
            </a:r>
            <a:r>
              <a:rPr b="1" lang="en" sz="1300">
                <a:solidFill>
                  <a:schemeClr val="dk1"/>
                </a:solidFill>
                <a:latin typeface="Times New Roman"/>
                <a:ea typeface="Times New Roman"/>
                <a:cs typeface="Times New Roman"/>
                <a:sym typeface="Times New Roman"/>
              </a:rPr>
              <a:t>stronger positive correlations</a:t>
            </a:r>
            <a:r>
              <a:rPr lang="en" sz="1300">
                <a:solidFill>
                  <a:schemeClr val="dk1"/>
                </a:solidFill>
                <a:latin typeface="Times New Roman"/>
                <a:ea typeface="Times New Roman"/>
                <a:cs typeface="Times New Roman"/>
                <a:sym typeface="Times New Roman"/>
              </a:rPr>
              <a:t> between disease pairs.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Darker blue tones reflect </a:t>
            </a:r>
            <a:r>
              <a:rPr b="1" lang="en" sz="1300">
                <a:solidFill>
                  <a:schemeClr val="dk1"/>
                </a:solidFill>
                <a:latin typeface="Times New Roman"/>
                <a:ea typeface="Times New Roman"/>
                <a:cs typeface="Times New Roman"/>
                <a:sym typeface="Times New Roman"/>
              </a:rPr>
              <a:t>negative or weak correlations</a:t>
            </a:r>
            <a:r>
              <a:rPr lang="en" sz="1300">
                <a:solidFill>
                  <a:schemeClr val="dk1"/>
                </a:solidFill>
                <a:latin typeface="Times New Roman"/>
                <a:ea typeface="Times New Roman"/>
                <a:cs typeface="Times New Roman"/>
                <a:sym typeface="Times New Roman"/>
              </a:rPr>
              <a:t>.</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Helps identify clinically relevant relationships that may influence diagnosis or model predictions.</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8"/>
          <p:cNvSpPr txBox="1"/>
          <p:nvPr>
            <p:ph type="title"/>
          </p:nvPr>
        </p:nvSpPr>
        <p:spPr>
          <a:xfrm>
            <a:off x="167125" y="910500"/>
            <a:ext cx="8520600" cy="5376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3000">
                <a:highlight>
                  <a:srgbClr val="FFFFFF"/>
                </a:highlight>
                <a:latin typeface="Times New Roman"/>
                <a:ea typeface="Times New Roman"/>
                <a:cs typeface="Times New Roman"/>
                <a:sym typeface="Times New Roman"/>
              </a:rPr>
              <a:t>Sample X-rays: One Image per Disease Category</a:t>
            </a:r>
            <a:endParaRPr sz="300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sz="3000">
              <a:latin typeface="Times New Roman"/>
              <a:ea typeface="Times New Roman"/>
              <a:cs typeface="Times New Roman"/>
              <a:sym typeface="Times New Roman"/>
            </a:endParaRPr>
          </a:p>
        </p:txBody>
      </p:sp>
      <p:pic>
        <p:nvPicPr>
          <p:cNvPr id="191" name="Google Shape;191;p38"/>
          <p:cNvPicPr preferRelativeResize="0"/>
          <p:nvPr/>
        </p:nvPicPr>
        <p:blipFill>
          <a:blip r:embed="rId3">
            <a:alphaModFix/>
          </a:blip>
          <a:stretch>
            <a:fillRect/>
          </a:stretch>
        </p:blipFill>
        <p:spPr>
          <a:xfrm>
            <a:off x="1308925" y="1524400"/>
            <a:ext cx="5227452" cy="3390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9"/>
          <p:cNvSpPr txBox="1"/>
          <p:nvPr>
            <p:ph type="title"/>
          </p:nvPr>
        </p:nvSpPr>
        <p:spPr>
          <a:xfrm>
            <a:off x="311700" y="650600"/>
            <a:ext cx="85098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Grad-CAM </a:t>
            </a:r>
            <a:endParaRPr>
              <a:latin typeface="Times New Roman"/>
              <a:ea typeface="Times New Roman"/>
              <a:cs typeface="Times New Roman"/>
              <a:sym typeface="Times New Roman"/>
            </a:endParaRPr>
          </a:p>
        </p:txBody>
      </p:sp>
      <p:sp>
        <p:nvSpPr>
          <p:cNvPr id="197" name="Google Shape;197;p39"/>
          <p:cNvSpPr txBox="1"/>
          <p:nvPr/>
        </p:nvSpPr>
        <p:spPr>
          <a:xfrm>
            <a:off x="143500" y="1375500"/>
            <a:ext cx="4115100" cy="3768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Heatmaps show where the model focuses inside the X-ray for each predicted disease.</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Red/yellow areas represent the strongest attention influencing the prediction.</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Effusion and Cardiomegaly, activations appear around pleural spaces and the heart border—clinically correct regions.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Mass and Nodule show small, localized hot spots, indicating detection of subtle abnormalities.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These patterns confirm that the model focuses on meaningful anatomy rather than guessing, increasing trust in its predictions.</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pic>
        <p:nvPicPr>
          <p:cNvPr id="198" name="Google Shape;198;p39"/>
          <p:cNvPicPr preferRelativeResize="0"/>
          <p:nvPr/>
        </p:nvPicPr>
        <p:blipFill>
          <a:blip r:embed="rId3">
            <a:alphaModFix/>
          </a:blip>
          <a:stretch>
            <a:fillRect/>
          </a:stretch>
        </p:blipFill>
        <p:spPr>
          <a:xfrm>
            <a:off x="6651500" y="1663175"/>
            <a:ext cx="2392896" cy="2759600"/>
          </a:xfrm>
          <a:prstGeom prst="rect">
            <a:avLst/>
          </a:prstGeom>
          <a:noFill/>
          <a:ln>
            <a:noFill/>
          </a:ln>
        </p:spPr>
      </p:pic>
      <p:pic>
        <p:nvPicPr>
          <p:cNvPr id="199" name="Google Shape;199;p39"/>
          <p:cNvPicPr preferRelativeResize="0"/>
          <p:nvPr/>
        </p:nvPicPr>
        <p:blipFill>
          <a:blip r:embed="rId4">
            <a:alphaModFix/>
          </a:blip>
          <a:stretch>
            <a:fillRect/>
          </a:stretch>
        </p:blipFill>
        <p:spPr>
          <a:xfrm>
            <a:off x="4258600" y="1712577"/>
            <a:ext cx="2392900" cy="26782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114375" y="703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Severity Scoring System</a:t>
            </a:r>
            <a:endParaRPr>
              <a:latin typeface="Times New Roman"/>
              <a:ea typeface="Times New Roman"/>
              <a:cs typeface="Times New Roman"/>
              <a:sym typeface="Times New Roman"/>
            </a:endParaRPr>
          </a:p>
        </p:txBody>
      </p:sp>
      <p:pic>
        <p:nvPicPr>
          <p:cNvPr id="205" name="Google Shape;205;p40" title="ChatGPT Image Dec 6, 2025, 10_04_56 AM.png"/>
          <p:cNvPicPr preferRelativeResize="0"/>
          <p:nvPr/>
        </p:nvPicPr>
        <p:blipFill rotWithShape="1">
          <a:blip r:embed="rId3">
            <a:alphaModFix/>
          </a:blip>
          <a:srcRect b="5640" l="0" r="0" t="-5640"/>
          <a:stretch/>
        </p:blipFill>
        <p:spPr>
          <a:xfrm>
            <a:off x="6592575" y="2043250"/>
            <a:ext cx="2292626" cy="2292626"/>
          </a:xfrm>
          <a:prstGeom prst="rect">
            <a:avLst/>
          </a:prstGeom>
          <a:noFill/>
          <a:ln>
            <a:noFill/>
          </a:ln>
        </p:spPr>
      </p:pic>
      <p:sp>
        <p:nvSpPr>
          <p:cNvPr id="206" name="Google Shape;206;p40"/>
          <p:cNvSpPr/>
          <p:nvPr/>
        </p:nvSpPr>
        <p:spPr>
          <a:xfrm>
            <a:off x="7017775" y="629000"/>
            <a:ext cx="1704300" cy="10881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What is Severity Scoring system?</a:t>
            </a:r>
            <a:endParaRPr/>
          </a:p>
        </p:txBody>
      </p:sp>
      <p:pic>
        <p:nvPicPr>
          <p:cNvPr id="207" name="Google Shape;207;p40"/>
          <p:cNvPicPr preferRelativeResize="0"/>
          <p:nvPr/>
        </p:nvPicPr>
        <p:blipFill>
          <a:blip r:embed="rId4">
            <a:alphaModFix/>
          </a:blip>
          <a:stretch>
            <a:fillRect/>
          </a:stretch>
        </p:blipFill>
        <p:spPr>
          <a:xfrm>
            <a:off x="152400" y="1698100"/>
            <a:ext cx="6287774" cy="22832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159525" y="6519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Demo</a:t>
            </a:r>
            <a:endParaRPr>
              <a:latin typeface="Times New Roman"/>
              <a:ea typeface="Times New Roman"/>
              <a:cs typeface="Times New Roman"/>
              <a:sym typeface="Times New Roman"/>
            </a:endParaRPr>
          </a:p>
        </p:txBody>
      </p:sp>
      <p:pic>
        <p:nvPicPr>
          <p:cNvPr id="213" name="Google Shape;213;p41"/>
          <p:cNvPicPr preferRelativeResize="0"/>
          <p:nvPr/>
        </p:nvPicPr>
        <p:blipFill rotWithShape="1">
          <a:blip r:embed="rId3">
            <a:alphaModFix/>
          </a:blip>
          <a:srcRect b="0" l="0" r="5006" t="0"/>
          <a:stretch/>
        </p:blipFill>
        <p:spPr>
          <a:xfrm>
            <a:off x="197575" y="1767650"/>
            <a:ext cx="3036850" cy="3000500"/>
          </a:xfrm>
          <a:prstGeom prst="rect">
            <a:avLst/>
          </a:prstGeom>
          <a:noFill/>
          <a:ln>
            <a:noFill/>
          </a:ln>
        </p:spPr>
      </p:pic>
      <p:pic>
        <p:nvPicPr>
          <p:cNvPr id="214" name="Google Shape;214;p41"/>
          <p:cNvPicPr preferRelativeResize="0"/>
          <p:nvPr/>
        </p:nvPicPr>
        <p:blipFill rotWithShape="1">
          <a:blip r:embed="rId4">
            <a:alphaModFix/>
          </a:blip>
          <a:srcRect b="0" l="0" r="0" t="0"/>
          <a:stretch/>
        </p:blipFill>
        <p:spPr>
          <a:xfrm>
            <a:off x="5296975" y="1615737"/>
            <a:ext cx="3036850" cy="2878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2"/>
          <p:cNvSpPr txBox="1"/>
          <p:nvPr>
            <p:ph type="title"/>
          </p:nvPr>
        </p:nvSpPr>
        <p:spPr>
          <a:xfrm>
            <a:off x="296475" y="613875"/>
            <a:ext cx="84258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220" name="Google Shape;220;p42"/>
          <p:cNvSpPr txBox="1"/>
          <p:nvPr/>
        </p:nvSpPr>
        <p:spPr>
          <a:xfrm>
            <a:off x="504700" y="1590200"/>
            <a:ext cx="7319400" cy="2724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sz="1100">
                <a:solidFill>
                  <a:schemeClr val="dk1"/>
                </a:solidFill>
                <a:latin typeface="Times New Roman"/>
                <a:ea typeface="Times New Roman"/>
                <a:cs typeface="Times New Roman"/>
                <a:sym typeface="Times New Roman"/>
              </a:rPr>
              <a:t>Developed a complete </a:t>
            </a:r>
            <a:r>
              <a:rPr b="1" lang="en" sz="1100">
                <a:solidFill>
                  <a:schemeClr val="dk1"/>
                </a:solidFill>
                <a:latin typeface="Times New Roman"/>
                <a:ea typeface="Times New Roman"/>
                <a:cs typeface="Times New Roman"/>
                <a:sym typeface="Times New Roman"/>
              </a:rPr>
              <a:t>end-to-end multimodal deep learning system</a:t>
            </a:r>
            <a:r>
              <a:rPr lang="en" sz="1100">
                <a:solidFill>
                  <a:schemeClr val="dk1"/>
                </a:solidFill>
                <a:latin typeface="Times New Roman"/>
                <a:ea typeface="Times New Roman"/>
                <a:cs typeface="Times New Roman"/>
                <a:sym typeface="Times New Roman"/>
              </a:rPr>
              <a:t> for chest X-ray disease detection and severity assessment</a:t>
            </a:r>
            <a:br>
              <a:rPr lang="en"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Char char="●"/>
            </a:pPr>
            <a:r>
              <a:rPr lang="en" sz="1100">
                <a:solidFill>
                  <a:schemeClr val="dk1"/>
                </a:solidFill>
                <a:latin typeface="Times New Roman"/>
                <a:ea typeface="Times New Roman"/>
                <a:cs typeface="Times New Roman"/>
                <a:sym typeface="Times New Roman"/>
              </a:rPr>
              <a:t>Implemented a </a:t>
            </a:r>
            <a:r>
              <a:rPr b="1" lang="en" sz="1100">
                <a:solidFill>
                  <a:schemeClr val="dk1"/>
                </a:solidFill>
                <a:latin typeface="Times New Roman"/>
                <a:ea typeface="Times New Roman"/>
                <a:cs typeface="Times New Roman"/>
                <a:sym typeface="Times New Roman"/>
              </a:rPr>
              <a:t>DenseNet121-based multi-label classifier</a:t>
            </a:r>
            <a:r>
              <a:rPr lang="en" sz="1100">
                <a:solidFill>
                  <a:schemeClr val="dk1"/>
                </a:solidFill>
                <a:latin typeface="Times New Roman"/>
                <a:ea typeface="Times New Roman"/>
                <a:cs typeface="Times New Roman"/>
                <a:sym typeface="Times New Roman"/>
              </a:rPr>
              <a:t> with strong performance validated using </a:t>
            </a:r>
            <a:r>
              <a:rPr b="1" lang="en" sz="1100">
                <a:solidFill>
                  <a:schemeClr val="dk1"/>
                </a:solidFill>
                <a:latin typeface="Times New Roman"/>
                <a:ea typeface="Times New Roman"/>
                <a:cs typeface="Times New Roman"/>
                <a:sym typeface="Times New Roman"/>
              </a:rPr>
              <a:t>AUROC and Average Precision</a:t>
            </a:r>
            <a:br>
              <a:rPr b="1" lang="en" sz="1100">
                <a:solidFill>
                  <a:schemeClr val="dk1"/>
                </a:solidFill>
                <a:latin typeface="Times New Roman"/>
                <a:ea typeface="Times New Roman"/>
                <a:cs typeface="Times New Roman"/>
                <a:sym typeface="Times New Roman"/>
              </a:rPr>
            </a:br>
            <a:endParaRPr b="1"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Char char="●"/>
            </a:pPr>
            <a:r>
              <a:rPr lang="en" sz="1100">
                <a:solidFill>
                  <a:schemeClr val="dk1"/>
                </a:solidFill>
                <a:latin typeface="Times New Roman"/>
                <a:ea typeface="Times New Roman"/>
                <a:cs typeface="Times New Roman"/>
                <a:sym typeface="Times New Roman"/>
              </a:rPr>
              <a:t>Used </a:t>
            </a:r>
            <a:r>
              <a:rPr b="1" lang="en" sz="1100">
                <a:solidFill>
                  <a:schemeClr val="dk1"/>
                </a:solidFill>
                <a:latin typeface="Times New Roman"/>
                <a:ea typeface="Times New Roman"/>
                <a:cs typeface="Times New Roman"/>
                <a:sym typeface="Times New Roman"/>
              </a:rPr>
              <a:t>ROC and Precision–Recall curves</a:t>
            </a:r>
            <a:r>
              <a:rPr lang="en" sz="1100">
                <a:solidFill>
                  <a:schemeClr val="dk1"/>
                </a:solidFill>
                <a:latin typeface="Times New Roman"/>
                <a:ea typeface="Times New Roman"/>
                <a:cs typeface="Times New Roman"/>
                <a:sym typeface="Times New Roman"/>
              </a:rPr>
              <a:t> for comprehensive model evaluation.</a:t>
            </a:r>
            <a:br>
              <a:rPr lang="en"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Char char="●"/>
            </a:pPr>
            <a:r>
              <a:rPr lang="en" sz="1100">
                <a:solidFill>
                  <a:schemeClr val="dk1"/>
                </a:solidFill>
                <a:latin typeface="Times New Roman"/>
                <a:ea typeface="Times New Roman"/>
                <a:cs typeface="Times New Roman"/>
                <a:sym typeface="Times New Roman"/>
              </a:rPr>
              <a:t>Integrated </a:t>
            </a:r>
            <a:r>
              <a:rPr b="1" lang="en" sz="1100">
                <a:solidFill>
                  <a:schemeClr val="dk1"/>
                </a:solidFill>
                <a:latin typeface="Times New Roman"/>
                <a:ea typeface="Times New Roman"/>
                <a:cs typeface="Times New Roman"/>
                <a:sym typeface="Times New Roman"/>
              </a:rPr>
              <a:t>Grad-CAM explainability</a:t>
            </a:r>
            <a:r>
              <a:rPr lang="en" sz="1100">
                <a:solidFill>
                  <a:schemeClr val="dk1"/>
                </a:solidFill>
                <a:latin typeface="Times New Roman"/>
                <a:ea typeface="Times New Roman"/>
                <a:cs typeface="Times New Roman"/>
                <a:sym typeface="Times New Roman"/>
              </a:rPr>
              <a:t> to visualize clinically relevant regions and improve model transparency</a:t>
            </a:r>
            <a:br>
              <a:rPr lang="en"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Char char="●"/>
            </a:pPr>
            <a:r>
              <a:rPr lang="en" sz="1100">
                <a:solidFill>
                  <a:schemeClr val="dk1"/>
                </a:solidFill>
                <a:latin typeface="Times New Roman"/>
                <a:ea typeface="Times New Roman"/>
                <a:cs typeface="Times New Roman"/>
                <a:sym typeface="Times New Roman"/>
              </a:rPr>
              <a:t>Designed a </a:t>
            </a:r>
            <a:r>
              <a:rPr b="1" lang="en" sz="1100">
                <a:solidFill>
                  <a:schemeClr val="dk1"/>
                </a:solidFill>
                <a:latin typeface="Times New Roman"/>
                <a:ea typeface="Times New Roman"/>
                <a:cs typeface="Times New Roman"/>
                <a:sym typeface="Times New Roman"/>
              </a:rPr>
              <a:t>real-time severity scoring and risk classification system</a:t>
            </a:r>
            <a:r>
              <a:rPr lang="en" sz="1100">
                <a:solidFill>
                  <a:schemeClr val="dk1"/>
                </a:solidFill>
                <a:latin typeface="Times New Roman"/>
                <a:ea typeface="Times New Roman"/>
                <a:cs typeface="Times New Roman"/>
                <a:sym typeface="Times New Roman"/>
              </a:rPr>
              <a:t> for clinical triage support</a:t>
            </a:r>
            <a:br>
              <a:rPr lang="en"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Char char="●"/>
            </a:pPr>
            <a:r>
              <a:rPr lang="en" sz="1100">
                <a:solidFill>
                  <a:schemeClr val="dk1"/>
                </a:solidFill>
                <a:latin typeface="Times New Roman"/>
                <a:ea typeface="Times New Roman"/>
                <a:cs typeface="Times New Roman"/>
                <a:sym typeface="Times New Roman"/>
              </a:rPr>
              <a:t>Enabled </a:t>
            </a:r>
            <a:r>
              <a:rPr b="1" lang="en" sz="1100">
                <a:solidFill>
                  <a:schemeClr val="dk1"/>
                </a:solidFill>
                <a:latin typeface="Times New Roman"/>
                <a:ea typeface="Times New Roman"/>
                <a:cs typeface="Times New Roman"/>
                <a:sym typeface="Times New Roman"/>
              </a:rPr>
              <a:t>manual X-ray upload, automated disease prediction, severity assessment, and visual explanations</a:t>
            </a:r>
            <a:br>
              <a:rPr b="1" lang="en" sz="1100">
                <a:solidFill>
                  <a:schemeClr val="dk1"/>
                </a:solidFill>
                <a:latin typeface="Times New Roman"/>
                <a:ea typeface="Times New Roman"/>
                <a:cs typeface="Times New Roman"/>
                <a:sym typeface="Times New Roman"/>
              </a:rPr>
            </a:br>
            <a:endParaRPr b="1"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Char char="●"/>
            </a:pPr>
            <a:r>
              <a:rPr lang="en" sz="1100">
                <a:solidFill>
                  <a:schemeClr val="dk1"/>
                </a:solidFill>
                <a:latin typeface="Times New Roman"/>
                <a:ea typeface="Times New Roman"/>
                <a:cs typeface="Times New Roman"/>
                <a:sym typeface="Times New Roman"/>
              </a:rPr>
              <a:t>Demonstrated the system’s potential for </a:t>
            </a:r>
            <a:r>
              <a:rPr b="1" lang="en" sz="1100">
                <a:solidFill>
                  <a:schemeClr val="dk1"/>
                </a:solidFill>
                <a:latin typeface="Times New Roman"/>
                <a:ea typeface="Times New Roman"/>
                <a:cs typeface="Times New Roman"/>
                <a:sym typeface="Times New Roman"/>
              </a:rPr>
              <a:t>clinical decision support and future ICU outcome prediction</a:t>
            </a:r>
            <a:endParaRPr b="1" sz="11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3"/>
          <p:cNvSpPr txBox="1"/>
          <p:nvPr>
            <p:ph type="title"/>
          </p:nvPr>
        </p:nvSpPr>
        <p:spPr>
          <a:xfrm>
            <a:off x="198525" y="6794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226" name="Google Shape;226;p43"/>
          <p:cNvSpPr txBox="1"/>
          <p:nvPr/>
        </p:nvSpPr>
        <p:spPr>
          <a:xfrm>
            <a:off x="0" y="1852400"/>
            <a:ext cx="87948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Train on the full 112K NIH dataset to improve model accuracy.</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Upgrade to transformer-based multimodal models (ViT + Tab Transformer).</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Apply better </a:t>
            </a:r>
            <a:r>
              <a:rPr b="1" lang="en">
                <a:solidFill>
                  <a:schemeClr val="dk1"/>
                </a:solidFill>
                <a:latin typeface="Times New Roman"/>
                <a:ea typeface="Times New Roman"/>
                <a:cs typeface="Times New Roman"/>
                <a:sym typeface="Times New Roman"/>
              </a:rPr>
              <a:t>class imbalance handling</a:t>
            </a:r>
            <a:r>
              <a:rPr lang="en">
                <a:solidFill>
                  <a:schemeClr val="dk1"/>
                </a:solidFill>
                <a:latin typeface="Times New Roman"/>
                <a:ea typeface="Times New Roman"/>
                <a:cs typeface="Times New Roman"/>
                <a:sym typeface="Times New Roman"/>
              </a:rPr>
              <a:t> (focal loss, oversampling).</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Add more </a:t>
            </a:r>
            <a:r>
              <a:rPr b="1" lang="en">
                <a:solidFill>
                  <a:schemeClr val="dk1"/>
                </a:solidFill>
                <a:latin typeface="Times New Roman"/>
                <a:ea typeface="Times New Roman"/>
                <a:cs typeface="Times New Roman"/>
                <a:sym typeface="Times New Roman"/>
              </a:rPr>
              <a:t>explainability methods</a:t>
            </a:r>
            <a:r>
              <a:rPr lang="en">
                <a:solidFill>
                  <a:schemeClr val="dk1"/>
                </a:solidFill>
                <a:latin typeface="Times New Roman"/>
                <a:ea typeface="Times New Roman"/>
                <a:cs typeface="Times New Roman"/>
                <a:sym typeface="Times New Roman"/>
              </a:rPr>
              <a:t> (Integrated Gradients, SHAP).</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Deploy as a </a:t>
            </a:r>
            <a:r>
              <a:rPr b="1" lang="en">
                <a:solidFill>
                  <a:schemeClr val="dk1"/>
                </a:solidFill>
                <a:latin typeface="Times New Roman"/>
                <a:ea typeface="Times New Roman"/>
                <a:cs typeface="Times New Roman"/>
                <a:sym typeface="Times New Roman"/>
              </a:rPr>
              <a:t>web-based clinical tool</a:t>
            </a:r>
            <a:r>
              <a:rPr lang="en">
                <a:solidFill>
                  <a:schemeClr val="dk1"/>
                </a:solidFill>
                <a:latin typeface="Times New Roman"/>
                <a:ea typeface="Times New Roman"/>
                <a:cs typeface="Times New Roman"/>
                <a:sym typeface="Times New Roman"/>
              </a:rPr>
              <a:t> for real-time predictions.</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Expand the </a:t>
            </a:r>
            <a:r>
              <a:rPr b="1" lang="en">
                <a:solidFill>
                  <a:schemeClr val="dk1"/>
                </a:solidFill>
                <a:latin typeface="Times New Roman"/>
                <a:ea typeface="Times New Roman"/>
                <a:cs typeface="Times New Roman"/>
                <a:sym typeface="Times New Roman"/>
              </a:rPr>
              <a:t>ICU outcome prediction module</a:t>
            </a:r>
            <a:r>
              <a:rPr lang="en">
                <a:solidFill>
                  <a:schemeClr val="dk1"/>
                </a:solidFill>
                <a:latin typeface="Times New Roman"/>
                <a:ea typeface="Times New Roman"/>
                <a:cs typeface="Times New Roman"/>
                <a:sym typeface="Times New Roman"/>
              </a:rPr>
              <a:t> using richer metadata.</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pic>
        <p:nvPicPr>
          <p:cNvPr id="227" name="Google Shape;227;p43"/>
          <p:cNvPicPr preferRelativeResize="0"/>
          <p:nvPr/>
        </p:nvPicPr>
        <p:blipFill>
          <a:blip r:embed="rId3">
            <a:alphaModFix/>
          </a:blip>
          <a:stretch>
            <a:fillRect/>
          </a:stretch>
        </p:blipFill>
        <p:spPr>
          <a:xfrm>
            <a:off x="2773150" y="679475"/>
            <a:ext cx="3384850" cy="76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nvSpPr>
        <p:spPr>
          <a:xfrm>
            <a:off x="953375" y="575675"/>
            <a:ext cx="76371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Github Link:</a:t>
            </a:r>
            <a:endParaRPr sz="3600">
              <a:latin typeface="Times New Roman"/>
              <a:ea typeface="Times New Roman"/>
              <a:cs typeface="Times New Roman"/>
              <a:sym typeface="Times New Roman"/>
            </a:endParaRPr>
          </a:p>
          <a:p>
            <a:pPr indent="0" lvl="0" marL="0" rtl="0" algn="l">
              <a:spcBef>
                <a:spcPts val="0"/>
              </a:spcBef>
              <a:spcAft>
                <a:spcPts val="0"/>
              </a:spcAft>
              <a:buNone/>
            </a:pPr>
            <a:r>
              <a:rPr lang="en" u="sng">
                <a:solidFill>
                  <a:schemeClr val="hlink"/>
                </a:solidFill>
                <a:hlinkClick r:id="rId3"/>
              </a:rPr>
              <a:t>https://github.com/shranya12/Multimodal-Chest-X-ray-Disease-Prediction</a:t>
            </a:r>
            <a:endParaRPr>
              <a:solidFill>
                <a:schemeClr val="dk2"/>
              </a:solidFill>
            </a:endParaRPr>
          </a:p>
        </p:txBody>
      </p:sp>
      <p:pic>
        <p:nvPicPr>
          <p:cNvPr id="108" name="Google Shape;108;p26"/>
          <p:cNvPicPr preferRelativeResize="0"/>
          <p:nvPr/>
        </p:nvPicPr>
        <p:blipFill>
          <a:blip r:embed="rId4">
            <a:alphaModFix/>
          </a:blip>
          <a:stretch>
            <a:fillRect/>
          </a:stretch>
        </p:blipFill>
        <p:spPr>
          <a:xfrm>
            <a:off x="953375" y="1595300"/>
            <a:ext cx="5472624" cy="3220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4"/>
          <p:cNvSpPr txBox="1"/>
          <p:nvPr>
            <p:ph type="title"/>
          </p:nvPr>
        </p:nvSpPr>
        <p:spPr>
          <a:xfrm>
            <a:off x="311700" y="606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233" name="Google Shape;233;p44"/>
          <p:cNvSpPr txBox="1"/>
          <p:nvPr/>
        </p:nvSpPr>
        <p:spPr>
          <a:xfrm>
            <a:off x="186125" y="1447850"/>
            <a:ext cx="8520600" cy="362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imes New Roman"/>
              <a:buAutoNum type="arabicPeriod"/>
            </a:pPr>
            <a:r>
              <a:rPr lang="en">
                <a:solidFill>
                  <a:schemeClr val="dk1"/>
                </a:solidFill>
                <a:latin typeface="Times New Roman"/>
                <a:ea typeface="Times New Roman"/>
                <a:cs typeface="Times New Roman"/>
                <a:sym typeface="Times New Roman"/>
              </a:rPr>
              <a:t>Wang, X., Peng, Y., Lu, L., Lu, Z., Bagheri, M., &amp; Summers, R. M. (2017). ChestX-Ray8: Hospital-Scale Chest X-Ray Database and Benchmarks on Weakly-Supervised Classification and Localization of Common Thorax Diseases. 2017 IEEE Conference on Computer Vision and Pattern Recognition (CVPR). </a:t>
            </a:r>
            <a:r>
              <a:rPr lang="en" u="sng">
                <a:solidFill>
                  <a:schemeClr val="hlink"/>
                </a:solidFill>
                <a:latin typeface="Times New Roman"/>
                <a:ea typeface="Times New Roman"/>
                <a:cs typeface="Times New Roman"/>
                <a:sym typeface="Times New Roman"/>
                <a:hlinkClick r:id="rId3"/>
              </a:rPr>
              <a:t>https://doi.org/10.1109/cvpr.2017.369‌</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
                <a:solidFill>
                  <a:schemeClr val="dk1"/>
                </a:solidFill>
                <a:latin typeface="Times New Roman"/>
                <a:ea typeface="Times New Roman"/>
                <a:cs typeface="Times New Roman"/>
                <a:sym typeface="Times New Roman"/>
              </a:rPr>
              <a:t>Rajpurkar, P., Irvin, J., Zhu, K., Yang, B., Mehta, H., Duan, T., Ding, D., Bagul, A., Langlotz, C., Shpanskaya, K., Lungren, M. P., &amp; Ng, A. Y. (2017). CheXNet: Radiologist-Level Pneumonia Detection on Chest X-Rays with Deep Learning. ArXiv.org. </a:t>
            </a:r>
            <a:r>
              <a:rPr lang="en" u="sng">
                <a:solidFill>
                  <a:schemeClr val="hlink"/>
                </a:solidFill>
                <a:latin typeface="Times New Roman"/>
                <a:ea typeface="Times New Roman"/>
                <a:cs typeface="Times New Roman"/>
                <a:sym typeface="Times New Roman"/>
                <a:hlinkClick r:id="rId4"/>
              </a:rPr>
              <a:t>https://arxiv.org/abs/1711.05225‌</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
                <a:solidFill>
                  <a:schemeClr val="dk1"/>
                </a:solidFill>
                <a:latin typeface="Times New Roman"/>
                <a:ea typeface="Times New Roman"/>
                <a:cs typeface="Times New Roman"/>
                <a:sym typeface="Times New Roman"/>
              </a:rPr>
              <a:t>Irvin, J., Rajpurkar, P., Ko, M., Yu, Y., Ciurea-Ilcus, S., Chute, C., Marklund, H., Haghgoo, B., Ball, R., Shpanskaya, K., Seekins, J., Mong, D. A., Halabi, S. S., Sandberg, J. K., Jones, R., Larson, D. B., Langlotz, C. P., Patel, B. N., Lungren, M. P., &amp; Ng, A. Y. (2019). CheXpert: A Large Chest Radiograph Dataset with Uncertainty Labels and Expert Comparison. Proceedings of the AAAI Conference on Artificial Intelligence, 33, 590–597. </a:t>
            </a:r>
            <a:r>
              <a:rPr lang="en" u="sng">
                <a:solidFill>
                  <a:schemeClr val="hlink"/>
                </a:solidFill>
                <a:latin typeface="Times New Roman"/>
                <a:ea typeface="Times New Roman"/>
                <a:cs typeface="Times New Roman"/>
                <a:sym typeface="Times New Roman"/>
                <a:hlinkClick r:id="rId5"/>
              </a:rPr>
              <a:t>https://doi.org/10.1609/aaai.v33i01.3301590</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120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5"/>
          <p:cNvSpPr txBox="1"/>
          <p:nvPr>
            <p:ph type="title"/>
          </p:nvPr>
        </p:nvSpPr>
        <p:spPr>
          <a:xfrm>
            <a:off x="494325" y="2406800"/>
            <a:ext cx="8520600" cy="1171500"/>
          </a:xfrm>
          <a:prstGeom prst="rect">
            <a:avLst/>
          </a:prstGeom>
        </p:spPr>
        <p:txBody>
          <a:bodyPr anchorCtr="0" anchor="ctr" bIns="91425" lIns="91425" spcFirstLastPara="1" rIns="91425" wrap="square" tIns="91425">
            <a:noAutofit/>
          </a:bodyPr>
          <a:lstStyle/>
          <a:p>
            <a:pPr indent="457200" lvl="0" marL="2286000" rtl="0" algn="l">
              <a:spcBef>
                <a:spcPts val="0"/>
              </a:spcBef>
              <a:spcAft>
                <a:spcPts val="0"/>
              </a:spcAft>
              <a:buNone/>
            </a:pPr>
            <a:r>
              <a:rPr lang="en"/>
              <a:t>Any </a:t>
            </a:r>
            <a:r>
              <a:rPr lang="en"/>
              <a:t>questions?</a:t>
            </a:r>
            <a:endParaRPr/>
          </a:p>
        </p:txBody>
      </p:sp>
      <p:pic>
        <p:nvPicPr>
          <p:cNvPr descr="Continuous one line drawing of thank you text. Vector minimalist script lettering with minimalism contour trendy. Sign for banner, poster, and card isolated on white background (Provided by Getty Images)" id="239" name="Google Shape;239;p45"/>
          <p:cNvPicPr preferRelativeResize="0"/>
          <p:nvPr/>
        </p:nvPicPr>
        <p:blipFill>
          <a:blip r:embed="rId3">
            <a:alphaModFix/>
          </a:blip>
          <a:stretch>
            <a:fillRect/>
          </a:stretch>
        </p:blipFill>
        <p:spPr>
          <a:xfrm>
            <a:off x="2946225" y="798575"/>
            <a:ext cx="3692252" cy="1846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257250" y="735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Project Overview</a:t>
            </a:r>
            <a:endParaRPr>
              <a:latin typeface="Times New Roman"/>
              <a:ea typeface="Times New Roman"/>
              <a:cs typeface="Times New Roman"/>
              <a:sym typeface="Times New Roman"/>
            </a:endParaRPr>
          </a:p>
        </p:txBody>
      </p:sp>
      <p:sp>
        <p:nvSpPr>
          <p:cNvPr id="114" name="Google Shape;114;p27"/>
          <p:cNvSpPr txBox="1"/>
          <p:nvPr/>
        </p:nvSpPr>
        <p:spPr>
          <a:xfrm>
            <a:off x="217725" y="1476375"/>
            <a:ext cx="8560200" cy="350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latin typeface="Times New Roman"/>
                <a:ea typeface="Times New Roman"/>
                <a:cs typeface="Times New Roman"/>
                <a:sym typeface="Times New Roman"/>
              </a:rPr>
              <a:t>Developed a multimodal deep learning system combining </a:t>
            </a:r>
            <a:r>
              <a:rPr b="1" lang="en">
                <a:solidFill>
                  <a:schemeClr val="dk1"/>
                </a:solidFill>
                <a:latin typeface="Times New Roman"/>
                <a:ea typeface="Times New Roman"/>
                <a:cs typeface="Times New Roman"/>
                <a:sym typeface="Times New Roman"/>
              </a:rPr>
              <a:t>Chest X-rays, EHR metadata</a:t>
            </a:r>
            <a:r>
              <a:rPr lang="en">
                <a:solidFill>
                  <a:schemeClr val="dk1"/>
                </a:solidFill>
                <a:latin typeface="Times New Roman"/>
                <a:ea typeface="Times New Roman"/>
                <a:cs typeface="Times New Roman"/>
                <a:sym typeface="Times New Roman"/>
              </a:rPr>
              <a:t>, and </a:t>
            </a:r>
            <a:r>
              <a:rPr b="1" lang="en">
                <a:solidFill>
                  <a:schemeClr val="dk1"/>
                </a:solidFill>
                <a:latin typeface="Times New Roman"/>
                <a:ea typeface="Times New Roman"/>
                <a:cs typeface="Times New Roman"/>
                <a:sym typeface="Times New Roman"/>
              </a:rPr>
              <a:t>text proxies</a:t>
            </a:r>
            <a:r>
              <a:rPr lang="en">
                <a:solidFill>
                  <a:schemeClr val="dk1"/>
                </a:solidFill>
                <a:latin typeface="Times New Roman"/>
                <a:ea typeface="Times New Roman"/>
                <a:cs typeface="Times New Roman"/>
                <a:sym typeface="Times New Roman"/>
              </a:rPr>
              <a:t> for disease and severity prediction.</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Used the </a:t>
            </a:r>
            <a:r>
              <a:rPr b="1" lang="en">
                <a:solidFill>
                  <a:schemeClr val="dk1"/>
                </a:solidFill>
                <a:latin typeface="Times New Roman"/>
                <a:ea typeface="Times New Roman"/>
                <a:cs typeface="Times New Roman"/>
                <a:sym typeface="Times New Roman"/>
              </a:rPr>
              <a:t>NIH ChestX-ray14 dataset</a:t>
            </a:r>
            <a:r>
              <a:rPr lang="en">
                <a:solidFill>
                  <a:schemeClr val="dk1"/>
                </a:solidFill>
                <a:latin typeface="Times New Roman"/>
                <a:ea typeface="Times New Roman"/>
                <a:cs typeface="Times New Roman"/>
                <a:sym typeface="Times New Roman"/>
              </a:rPr>
              <a:t> (112K+ images, 15 diseases) for multi-label classification. We have taken a </a:t>
            </a:r>
            <a:r>
              <a:rPr b="1" lang="en">
                <a:solidFill>
                  <a:schemeClr val="dk1"/>
                </a:solidFill>
                <a:latin typeface="Times New Roman"/>
                <a:ea typeface="Times New Roman"/>
                <a:cs typeface="Times New Roman"/>
                <a:sym typeface="Times New Roman"/>
              </a:rPr>
              <a:t>sample </a:t>
            </a:r>
            <a:r>
              <a:rPr lang="en">
                <a:solidFill>
                  <a:schemeClr val="dk1"/>
                </a:solidFill>
                <a:latin typeface="Times New Roman"/>
                <a:ea typeface="Times New Roman"/>
                <a:cs typeface="Times New Roman"/>
                <a:sym typeface="Times New Roman"/>
              </a:rPr>
              <a:t>of 4999 images from the </a:t>
            </a:r>
            <a:r>
              <a:rPr lang="en">
                <a:solidFill>
                  <a:schemeClr val="dk1"/>
                </a:solidFill>
                <a:latin typeface="Times New Roman"/>
                <a:ea typeface="Times New Roman"/>
                <a:cs typeface="Times New Roman"/>
                <a:sym typeface="Times New Roman"/>
              </a:rPr>
              <a:t>whole</a:t>
            </a:r>
            <a:r>
              <a:rPr lang="en">
                <a:solidFill>
                  <a:schemeClr val="dk1"/>
                </a:solidFill>
                <a:latin typeface="Times New Roman"/>
                <a:ea typeface="Times New Roman"/>
                <a:cs typeface="Times New Roman"/>
                <a:sym typeface="Times New Roman"/>
              </a:rPr>
              <a:t> dataset.</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Implemented and compared state-of-the-art models: </a:t>
            </a:r>
            <a:r>
              <a:rPr b="1" lang="en">
                <a:solidFill>
                  <a:schemeClr val="dk1"/>
                </a:solidFill>
                <a:latin typeface="Times New Roman"/>
                <a:ea typeface="Times New Roman"/>
                <a:cs typeface="Times New Roman"/>
                <a:sym typeface="Times New Roman"/>
              </a:rPr>
              <a:t>DenseNet121, ResNet-50, EfficientNet-B0, and ViT-B16</a:t>
            </a:r>
            <a:r>
              <a:rPr lang="en">
                <a:solidFill>
                  <a:schemeClr val="dk1"/>
                </a:solidFill>
                <a:latin typeface="Times New Roman"/>
                <a:ea typeface="Times New Roman"/>
                <a:cs typeface="Times New Roman"/>
                <a:sym typeface="Times New Roman"/>
              </a:rPr>
              <a:t>.</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Evaluated model performance using </a:t>
            </a:r>
            <a:r>
              <a:rPr b="1" lang="en">
                <a:solidFill>
                  <a:schemeClr val="dk1"/>
                </a:solidFill>
                <a:latin typeface="Times New Roman"/>
                <a:ea typeface="Times New Roman"/>
                <a:cs typeface="Times New Roman"/>
                <a:sym typeface="Times New Roman"/>
              </a:rPr>
              <a:t>AUROC, Average Precision, ROC/PR curves</a:t>
            </a:r>
            <a:r>
              <a:rPr lang="en">
                <a:solidFill>
                  <a:schemeClr val="dk1"/>
                </a:solidFill>
                <a:latin typeface="Times New Roman"/>
                <a:ea typeface="Times New Roman"/>
                <a:cs typeface="Times New Roman"/>
                <a:sym typeface="Times New Roman"/>
              </a:rPr>
              <a:t>, and disease-wise metrics.</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Added </a:t>
            </a:r>
            <a:r>
              <a:rPr b="1" lang="en">
                <a:solidFill>
                  <a:schemeClr val="dk1"/>
                </a:solidFill>
                <a:latin typeface="Times New Roman"/>
                <a:ea typeface="Times New Roman"/>
                <a:cs typeface="Times New Roman"/>
                <a:sym typeface="Times New Roman"/>
              </a:rPr>
              <a:t>Grad-CAM explainability</a:t>
            </a:r>
            <a:r>
              <a:rPr lang="en">
                <a:solidFill>
                  <a:schemeClr val="dk1"/>
                </a:solidFill>
                <a:latin typeface="Times New Roman"/>
                <a:ea typeface="Times New Roman"/>
                <a:cs typeface="Times New Roman"/>
                <a:sym typeface="Times New Roman"/>
              </a:rPr>
              <a:t> and a custom </a:t>
            </a:r>
            <a:r>
              <a:rPr b="1" lang="en">
                <a:solidFill>
                  <a:schemeClr val="dk1"/>
                </a:solidFill>
                <a:latin typeface="Times New Roman"/>
                <a:ea typeface="Times New Roman"/>
                <a:cs typeface="Times New Roman"/>
                <a:sym typeface="Times New Roman"/>
              </a:rPr>
              <a:t>severity scoring system</a:t>
            </a:r>
            <a:r>
              <a:rPr lang="en">
                <a:solidFill>
                  <a:schemeClr val="dk1"/>
                </a:solidFill>
                <a:latin typeface="Times New Roman"/>
                <a:ea typeface="Times New Roman"/>
                <a:cs typeface="Times New Roman"/>
                <a:sym typeface="Times New Roman"/>
              </a:rPr>
              <a:t> using disease probabilities + age/gender.</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Built a </a:t>
            </a:r>
            <a:r>
              <a:rPr b="1" lang="en">
                <a:solidFill>
                  <a:schemeClr val="dk1"/>
                </a:solidFill>
                <a:latin typeface="Times New Roman"/>
                <a:ea typeface="Times New Roman"/>
                <a:cs typeface="Times New Roman"/>
                <a:sym typeface="Times New Roman"/>
              </a:rPr>
              <a:t>single-image inference tool</a:t>
            </a:r>
            <a:r>
              <a:rPr lang="en">
                <a:solidFill>
                  <a:schemeClr val="dk1"/>
                </a:solidFill>
                <a:latin typeface="Times New Roman"/>
                <a:ea typeface="Times New Roman"/>
                <a:cs typeface="Times New Roman"/>
                <a:sym typeface="Times New Roman"/>
              </a:rPr>
              <a:t> with severity output, heatmaps, and an optional simulated </a:t>
            </a:r>
            <a:r>
              <a:rPr b="1" lang="en">
                <a:solidFill>
                  <a:schemeClr val="dk1"/>
                </a:solidFill>
                <a:latin typeface="Times New Roman"/>
                <a:ea typeface="Times New Roman"/>
                <a:cs typeface="Times New Roman"/>
                <a:sym typeface="Times New Roman"/>
              </a:rPr>
              <a:t>ICU outcome predictor</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425100" y="733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120" name="Google Shape;120;p28"/>
          <p:cNvSpPr txBox="1"/>
          <p:nvPr/>
        </p:nvSpPr>
        <p:spPr>
          <a:xfrm>
            <a:off x="297100" y="1453700"/>
            <a:ext cx="8164200" cy="349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Chest X-ray interpretation is challenging due to </a:t>
            </a:r>
            <a:r>
              <a:rPr b="1" lang="en">
                <a:solidFill>
                  <a:schemeClr val="dk1"/>
                </a:solidFill>
                <a:latin typeface="Times New Roman"/>
                <a:ea typeface="Times New Roman"/>
                <a:cs typeface="Times New Roman"/>
                <a:sym typeface="Times New Roman"/>
              </a:rPr>
              <a:t>overlapping anatomical structures</a:t>
            </a:r>
            <a:r>
              <a:rPr lang="en">
                <a:solidFill>
                  <a:schemeClr val="dk1"/>
                </a:solidFill>
                <a:latin typeface="Times New Roman"/>
                <a:ea typeface="Times New Roman"/>
                <a:cs typeface="Times New Roman"/>
                <a:sym typeface="Times New Roman"/>
              </a:rPr>
              <a:t> and subtle disease patterns.</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Radiologist availability is </a:t>
            </a:r>
            <a:r>
              <a:rPr b="1" lang="en">
                <a:solidFill>
                  <a:schemeClr val="dk1"/>
                </a:solidFill>
                <a:latin typeface="Times New Roman"/>
                <a:ea typeface="Times New Roman"/>
                <a:cs typeface="Times New Roman"/>
                <a:sym typeface="Times New Roman"/>
              </a:rPr>
              <a:t>limited</a:t>
            </a:r>
            <a:r>
              <a:rPr lang="en">
                <a:solidFill>
                  <a:schemeClr val="dk1"/>
                </a:solidFill>
                <a:latin typeface="Times New Roman"/>
                <a:ea typeface="Times New Roman"/>
                <a:cs typeface="Times New Roman"/>
                <a:sym typeface="Times New Roman"/>
              </a:rPr>
              <a:t>, leading to delays in diagnosis and clinical decision-making.</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Multi-label classification of thoracic diseases is difficult because many conditions appear simultaneously.</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Severity assessment is subjective and varies across clinicians, </a:t>
            </a:r>
            <a:r>
              <a:rPr b="1" lang="en">
                <a:solidFill>
                  <a:schemeClr val="dk1"/>
                </a:solidFill>
                <a:latin typeface="Times New Roman"/>
                <a:ea typeface="Times New Roman"/>
                <a:cs typeface="Times New Roman"/>
                <a:sym typeface="Times New Roman"/>
              </a:rPr>
              <a:t>reducing consistency</a:t>
            </a:r>
            <a:r>
              <a:rPr lang="en">
                <a:solidFill>
                  <a:schemeClr val="dk1"/>
                </a:solidFill>
                <a:latin typeface="Times New Roman"/>
                <a:ea typeface="Times New Roman"/>
                <a:cs typeface="Times New Roman"/>
                <a:sym typeface="Times New Roman"/>
              </a:rPr>
              <a:t> in patient triage.</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Traditional models rely only on imaging and ignore valuable patient metadata such as </a:t>
            </a:r>
            <a:r>
              <a:rPr b="1" lang="en">
                <a:solidFill>
                  <a:schemeClr val="dk1"/>
                </a:solidFill>
                <a:latin typeface="Times New Roman"/>
                <a:ea typeface="Times New Roman"/>
                <a:cs typeface="Times New Roman"/>
                <a:sym typeface="Times New Roman"/>
              </a:rPr>
              <a:t>age</a:t>
            </a:r>
            <a:r>
              <a:rPr lang="en">
                <a:solidFill>
                  <a:schemeClr val="dk1"/>
                </a:solidFill>
                <a:latin typeface="Times New Roman"/>
                <a:ea typeface="Times New Roman"/>
                <a:cs typeface="Times New Roman"/>
                <a:sym typeface="Times New Roman"/>
              </a:rPr>
              <a:t> and </a:t>
            </a:r>
            <a:r>
              <a:rPr b="1" lang="en">
                <a:solidFill>
                  <a:schemeClr val="dk1"/>
                </a:solidFill>
                <a:latin typeface="Times New Roman"/>
                <a:ea typeface="Times New Roman"/>
                <a:cs typeface="Times New Roman"/>
                <a:sym typeface="Times New Roman"/>
              </a:rPr>
              <a:t>gender</a:t>
            </a:r>
            <a:r>
              <a:rPr lang="en">
                <a:solidFill>
                  <a:schemeClr val="dk1"/>
                </a:solidFill>
                <a:latin typeface="Times New Roman"/>
                <a:ea typeface="Times New Roman"/>
                <a:cs typeface="Times New Roman"/>
                <a:sym typeface="Times New Roman"/>
              </a:rPr>
              <a:t>.</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Hospitals lack an integrated tool that combines imaging, clinical data, and explainability for outcome prediction.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txBox="1"/>
          <p:nvPr>
            <p:ph type="title"/>
          </p:nvPr>
        </p:nvSpPr>
        <p:spPr>
          <a:xfrm>
            <a:off x="113250" y="566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Dataset Description</a:t>
            </a:r>
            <a:endParaRPr>
              <a:latin typeface="Times New Roman"/>
              <a:ea typeface="Times New Roman"/>
              <a:cs typeface="Times New Roman"/>
              <a:sym typeface="Times New Roman"/>
            </a:endParaRPr>
          </a:p>
        </p:txBody>
      </p:sp>
      <p:sp>
        <p:nvSpPr>
          <p:cNvPr id="126" name="Google Shape;126;p29"/>
          <p:cNvSpPr txBox="1"/>
          <p:nvPr/>
        </p:nvSpPr>
        <p:spPr>
          <a:xfrm>
            <a:off x="47625" y="1544400"/>
            <a:ext cx="8520600" cy="3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Problem Type : Multi-label Classification</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75"/>
              <a:buFont typeface="Arial"/>
              <a:buNone/>
            </a:pPr>
            <a:r>
              <a:rPr lang="en">
                <a:solidFill>
                  <a:schemeClr val="dk1"/>
                </a:solidFill>
                <a:latin typeface="Times New Roman"/>
                <a:ea typeface="Times New Roman"/>
                <a:cs typeface="Times New Roman"/>
                <a:sym typeface="Times New Roman"/>
              </a:rPr>
              <a:t>Dataset link: </a:t>
            </a:r>
            <a:r>
              <a:rPr lang="en"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https://www.kaggle.com/datasets/nih-chest-xrays/data</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r>
              <a:rPr lang="en">
                <a:solidFill>
                  <a:schemeClr val="dk1"/>
                </a:solidFill>
                <a:latin typeface="Times New Roman"/>
                <a:ea typeface="Times New Roman"/>
                <a:cs typeface="Times New Roman"/>
                <a:sym typeface="Times New Roman"/>
              </a:rPr>
              <a:t>Size of subset: 4999 images (Train 2756 | Val 689</a:t>
            </a:r>
            <a:r>
              <a:rPr b="1" lang="en">
                <a:solidFill>
                  <a:schemeClr val="dk1"/>
                </a:solidFill>
                <a:latin typeface="Times New Roman"/>
                <a:ea typeface="Times New Roman"/>
                <a:cs typeface="Times New Roman"/>
                <a:sym typeface="Times New Roman"/>
              </a:rPr>
              <a:t>)</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r>
              <a:rPr b="1" lang="en">
                <a:solidFill>
                  <a:schemeClr val="dk1"/>
                </a:solidFill>
                <a:latin typeface="Times New Roman"/>
                <a:ea typeface="Times New Roman"/>
                <a:cs typeface="Times New Roman"/>
                <a:sym typeface="Times New Roman"/>
              </a:rPr>
              <a:t>Total images: 112,120</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r>
              <a:rPr b="1" lang="en">
                <a:solidFill>
                  <a:schemeClr val="dk1"/>
                </a:solidFill>
                <a:latin typeface="Times New Roman"/>
                <a:ea typeface="Times New Roman"/>
                <a:cs typeface="Times New Roman"/>
                <a:sym typeface="Times New Roman"/>
              </a:rPr>
              <a:t>Patients: 30,805</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br>
              <a:rPr lang="en">
                <a:solidFill>
                  <a:schemeClr val="dk2"/>
                </a:solidFill>
                <a:latin typeface="Times New Roman"/>
                <a:ea typeface="Times New Roman"/>
                <a:cs typeface="Times New Roman"/>
                <a:sym typeface="Times New Roman"/>
              </a:rPr>
            </a:br>
            <a:r>
              <a:rPr b="1" lang="en">
                <a:solidFill>
                  <a:schemeClr val="dk1"/>
                </a:solidFill>
                <a:latin typeface="Times New Roman"/>
                <a:ea typeface="Times New Roman"/>
                <a:cs typeface="Times New Roman"/>
                <a:sym typeface="Times New Roman"/>
              </a:rPr>
              <a:t>Features/Attributes:</a:t>
            </a:r>
            <a:endParaRPr b="1">
              <a:solidFill>
                <a:schemeClr val="dk1"/>
              </a:solidFill>
              <a:latin typeface="Times New Roman"/>
              <a:ea typeface="Times New Roman"/>
              <a:cs typeface="Times New Roman"/>
              <a:sym typeface="Times New Roman"/>
            </a:endParaRPr>
          </a:p>
          <a:p>
            <a:pPr indent="0" lvl="0" marL="1270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•X-ray image (pixel arrays)</a:t>
            </a:r>
            <a:endParaRPr>
              <a:solidFill>
                <a:schemeClr val="dk1"/>
              </a:solidFill>
              <a:latin typeface="Times New Roman"/>
              <a:ea typeface="Times New Roman"/>
              <a:cs typeface="Times New Roman"/>
              <a:sym typeface="Times New Roman"/>
            </a:endParaRPr>
          </a:p>
          <a:p>
            <a:pPr indent="0" lvl="0" marL="1270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•Age, Gender, View Position (EHR)</a:t>
            </a:r>
            <a:endParaRPr>
              <a:solidFill>
                <a:schemeClr val="dk1"/>
              </a:solidFill>
              <a:latin typeface="Times New Roman"/>
              <a:ea typeface="Times New Roman"/>
              <a:cs typeface="Times New Roman"/>
              <a:sym typeface="Times New Roman"/>
            </a:endParaRPr>
          </a:p>
          <a:p>
            <a:pPr indent="0" lvl="0" marL="1270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•Text notes(csv file) / disease label</a:t>
            </a:r>
            <a:endParaRPr>
              <a:solidFill>
                <a:schemeClr val="dk1"/>
              </a:solidFill>
              <a:latin typeface="Times New Roman"/>
              <a:ea typeface="Times New Roman"/>
              <a:cs typeface="Times New Roman"/>
              <a:sym typeface="Times New Roman"/>
            </a:endParaRPr>
          </a:p>
          <a:p>
            <a:pPr indent="0" lvl="0" marL="1270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Image Resolution Preprocessing: Resized  224×224</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75"/>
              <a:buFont typeface="Arial"/>
              <a:buNone/>
            </a:pPr>
            <a:r>
              <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2"/>
              </a:solidFill>
              <a:latin typeface="Times New Roman"/>
              <a:ea typeface="Times New Roman"/>
              <a:cs typeface="Times New Roman"/>
              <a:sym typeface="Times New Roman"/>
            </a:endParaRPr>
          </a:p>
        </p:txBody>
      </p:sp>
      <p:sp>
        <p:nvSpPr>
          <p:cNvPr id="127" name="Google Shape;127;p29"/>
          <p:cNvSpPr txBox="1"/>
          <p:nvPr/>
        </p:nvSpPr>
        <p:spPr>
          <a:xfrm>
            <a:off x="5479150" y="1750775"/>
            <a:ext cx="3345000" cy="29370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Target Variable:</a:t>
            </a:r>
            <a:r>
              <a:rPr lang="en">
                <a:solidFill>
                  <a:schemeClr val="dk1"/>
                </a:solidFill>
                <a:latin typeface="Times New Roman"/>
                <a:ea typeface="Times New Roman"/>
                <a:cs typeface="Times New Roman"/>
                <a:sym typeface="Times New Roman"/>
              </a:rPr>
              <a:t> </a:t>
            </a:r>
            <a:r>
              <a:rPr lang="en">
                <a:solidFill>
                  <a:schemeClr val="dk2"/>
                </a:solidFill>
                <a:latin typeface="Times New Roman"/>
                <a:ea typeface="Times New Roman"/>
                <a:cs typeface="Times New Roman"/>
                <a:sym typeface="Times New Roman"/>
              </a:rPr>
              <a:t>15 binary disease columns</a:t>
            </a:r>
            <a:br>
              <a:rPr lang="en">
                <a:solidFill>
                  <a:schemeClr val="dk2"/>
                </a:solidFill>
                <a:latin typeface="Times New Roman"/>
                <a:ea typeface="Times New Roman"/>
                <a:cs typeface="Times New Roman"/>
                <a:sym typeface="Times New Roman"/>
              </a:rPr>
            </a:br>
            <a:r>
              <a:rPr lang="en">
                <a:solidFill>
                  <a:schemeClr val="dk2"/>
                </a:solidFill>
                <a:latin typeface="Times New Roman"/>
                <a:ea typeface="Times New Roman"/>
                <a:cs typeface="Times New Roman"/>
                <a:sym typeface="Times New Roman"/>
              </a:rPr>
              <a:t> (</a:t>
            </a:r>
            <a:r>
              <a:rPr i="1" lang="en">
                <a:solidFill>
                  <a:schemeClr val="dk2"/>
                </a:solidFill>
                <a:latin typeface="Times New Roman"/>
                <a:ea typeface="Times New Roman"/>
                <a:cs typeface="Times New Roman"/>
                <a:sym typeface="Times New Roman"/>
              </a:rPr>
              <a:t>Atelectasis, Cardiomegaly, Effusion, Infiltration, Mass, Nodule, Pneumonia, Pneumothorax, Consolidation, Edema, Emphysema, Fibrosis, Pleural Thickening, Hernia, No Finding</a:t>
            </a:r>
            <a:r>
              <a:rPr lang="en">
                <a:solidFill>
                  <a:schemeClr val="dk2"/>
                </a:solidFill>
                <a:latin typeface="Times New Roman"/>
                <a:ea typeface="Times New Roman"/>
                <a:cs typeface="Times New Roman"/>
                <a:sym typeface="Times New Roman"/>
              </a:rPr>
              <a:t>)</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0"/>
          <p:cNvSpPr txBox="1"/>
          <p:nvPr>
            <p:ph type="title"/>
          </p:nvPr>
        </p:nvSpPr>
        <p:spPr>
          <a:xfrm>
            <a:off x="96250" y="516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sp>
        <p:nvSpPr>
          <p:cNvPr id="133" name="Google Shape;133;p30"/>
          <p:cNvSpPr txBox="1"/>
          <p:nvPr/>
        </p:nvSpPr>
        <p:spPr>
          <a:xfrm>
            <a:off x="206375" y="1358450"/>
            <a:ext cx="8515800" cy="3497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Benchmark studies on </a:t>
            </a:r>
            <a:r>
              <a:rPr b="1" lang="en" sz="1200">
                <a:solidFill>
                  <a:schemeClr val="dk1"/>
                </a:solidFill>
                <a:latin typeface="Times New Roman"/>
                <a:ea typeface="Times New Roman"/>
                <a:cs typeface="Times New Roman"/>
                <a:sym typeface="Times New Roman"/>
              </a:rPr>
              <a:t>NIH ChestXray14</a:t>
            </a:r>
            <a:r>
              <a:rPr lang="en" sz="1200">
                <a:solidFill>
                  <a:schemeClr val="dk1"/>
                </a:solidFill>
                <a:latin typeface="Times New Roman"/>
                <a:ea typeface="Times New Roman"/>
                <a:cs typeface="Times New Roman"/>
                <a:sym typeface="Times New Roman"/>
              </a:rPr>
              <a:t> using </a:t>
            </a:r>
            <a:r>
              <a:rPr b="1" lang="en" sz="1200">
                <a:solidFill>
                  <a:schemeClr val="dk1"/>
                </a:solidFill>
                <a:latin typeface="Times New Roman"/>
                <a:ea typeface="Times New Roman"/>
                <a:cs typeface="Times New Roman"/>
                <a:sym typeface="Times New Roman"/>
              </a:rPr>
              <a:t>CheXNet (DenseNet121)</a:t>
            </a:r>
            <a:r>
              <a:rPr lang="en" sz="12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EfficientNet</a:t>
            </a:r>
            <a:r>
              <a:rPr lang="en" sz="1200">
                <a:solidFill>
                  <a:schemeClr val="dk1"/>
                </a:solidFill>
                <a:latin typeface="Times New Roman"/>
                <a:ea typeface="Times New Roman"/>
                <a:cs typeface="Times New Roman"/>
                <a:sym typeface="Times New Roman"/>
              </a:rPr>
              <a:t>, and </a:t>
            </a:r>
            <a:r>
              <a:rPr b="1" lang="en" sz="1200">
                <a:solidFill>
                  <a:schemeClr val="dk1"/>
                </a:solidFill>
                <a:latin typeface="Times New Roman"/>
                <a:ea typeface="Times New Roman"/>
                <a:cs typeface="Times New Roman"/>
                <a:sym typeface="Times New Roman"/>
              </a:rPr>
              <a:t>Vision Transformers (ViT)</a:t>
            </a:r>
            <a:r>
              <a:rPr lang="en" sz="1200">
                <a:solidFill>
                  <a:schemeClr val="dk1"/>
                </a:solidFill>
                <a:latin typeface="Times New Roman"/>
                <a:ea typeface="Times New Roman"/>
                <a:cs typeface="Times New Roman"/>
                <a:sym typeface="Times New Roman"/>
              </a:rPr>
              <a:t> show </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AUROC 0.70–0.77</a:t>
            </a:r>
            <a:r>
              <a:rPr lang="en" sz="1200">
                <a:solidFill>
                  <a:schemeClr val="dk1"/>
                </a:solidFill>
                <a:latin typeface="Times New Roman"/>
                <a:ea typeface="Times New Roman"/>
                <a:cs typeface="Times New Roman"/>
                <a:sym typeface="Times New Roman"/>
              </a:rPr>
              <a:t> with </a:t>
            </a:r>
            <a:r>
              <a:rPr b="1" lang="en" sz="1200">
                <a:solidFill>
                  <a:schemeClr val="dk1"/>
                </a:solidFill>
                <a:latin typeface="Times New Roman"/>
                <a:ea typeface="Times New Roman"/>
                <a:cs typeface="Times New Roman"/>
                <a:sym typeface="Times New Roman"/>
              </a:rPr>
              <a:t>unimodal image-only models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These models perform well visually but lack </a:t>
            </a:r>
            <a:r>
              <a:rPr b="1" lang="en" sz="1200">
                <a:solidFill>
                  <a:schemeClr val="dk1"/>
                </a:solidFill>
                <a:latin typeface="Times New Roman"/>
                <a:ea typeface="Times New Roman"/>
                <a:cs typeface="Times New Roman"/>
                <a:sym typeface="Times New Roman"/>
              </a:rPr>
              <a:t>clinical context</a:t>
            </a:r>
            <a:r>
              <a:rPr lang="en" sz="1200">
                <a:solidFill>
                  <a:schemeClr val="dk1"/>
                </a:solidFill>
                <a:latin typeface="Times New Roman"/>
                <a:ea typeface="Times New Roman"/>
                <a:cs typeface="Times New Roman"/>
                <a:sym typeface="Times New Roman"/>
              </a:rPr>
              <a:t>, limiting performance on ambiguous or overlapping pathologies.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Our work advances this by using </a:t>
            </a:r>
            <a:r>
              <a:rPr b="1" lang="en" sz="1200">
                <a:solidFill>
                  <a:schemeClr val="dk1"/>
                </a:solidFill>
                <a:latin typeface="Times New Roman"/>
                <a:ea typeface="Times New Roman"/>
                <a:cs typeface="Times New Roman"/>
                <a:sym typeface="Times New Roman"/>
              </a:rPr>
              <a:t>multimodal fusion</a:t>
            </a:r>
            <a:r>
              <a:rPr lang="en" sz="1200">
                <a:solidFill>
                  <a:schemeClr val="dk1"/>
                </a:solidFill>
                <a:latin typeface="Times New Roman"/>
                <a:ea typeface="Times New Roman"/>
                <a:cs typeface="Times New Roman"/>
                <a:sym typeface="Times New Roman"/>
              </a:rPr>
              <a:t> for richer diagnostic representation.</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We place strong emphasis on </a:t>
            </a:r>
            <a:r>
              <a:rPr b="1" lang="en" sz="1200">
                <a:solidFill>
                  <a:schemeClr val="dk1"/>
                </a:solidFill>
                <a:latin typeface="Times New Roman"/>
                <a:ea typeface="Times New Roman"/>
                <a:cs typeface="Times New Roman"/>
                <a:sym typeface="Times New Roman"/>
              </a:rPr>
              <a:t>explainability</a:t>
            </a:r>
            <a:r>
              <a:rPr lang="en" sz="1200">
                <a:solidFill>
                  <a:schemeClr val="dk1"/>
                </a:solidFill>
                <a:latin typeface="Times New Roman"/>
                <a:ea typeface="Times New Roman"/>
                <a:cs typeface="Times New Roman"/>
                <a:sym typeface="Times New Roman"/>
              </a:rPr>
              <a:t>, implementing </a:t>
            </a:r>
            <a:r>
              <a:rPr b="1" lang="en" sz="1200">
                <a:solidFill>
                  <a:schemeClr val="dk1"/>
                </a:solidFill>
                <a:latin typeface="Times New Roman"/>
                <a:ea typeface="Times New Roman"/>
                <a:cs typeface="Times New Roman"/>
                <a:sym typeface="Times New Roman"/>
              </a:rPr>
              <a:t>class-wise Grad-CAM</a:t>
            </a:r>
            <a:r>
              <a:rPr lang="en" sz="1200">
                <a:solidFill>
                  <a:schemeClr val="dk1"/>
                </a:solidFill>
                <a:latin typeface="Times New Roman"/>
                <a:ea typeface="Times New Roman"/>
                <a:cs typeface="Times New Roman"/>
                <a:sym typeface="Times New Roman"/>
              </a:rPr>
              <a:t> and </a:t>
            </a:r>
            <a:r>
              <a:rPr b="1" lang="en" sz="1200">
                <a:solidFill>
                  <a:schemeClr val="dk1"/>
                </a:solidFill>
                <a:latin typeface="Times New Roman"/>
                <a:ea typeface="Times New Roman"/>
                <a:cs typeface="Times New Roman"/>
                <a:sym typeface="Times New Roman"/>
              </a:rPr>
              <a:t>severity outcomes </a:t>
            </a:r>
            <a:r>
              <a:rPr lang="en" sz="1200">
                <a:solidFill>
                  <a:schemeClr val="dk1"/>
                </a:solidFill>
                <a:latin typeface="Times New Roman"/>
                <a:ea typeface="Times New Roman"/>
                <a:cs typeface="Times New Roman"/>
                <a:sym typeface="Times New Roman"/>
              </a:rPr>
              <a:t>for interpretable model insights.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Ongoing enhancements include: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Fine-tuning fusion weights &amp; training parameters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Refining gradient normalization for better interpretability</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Strengthening documentation &amp; maintaining a reproducible Git workflow</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1"/>
          <p:cNvSpPr txBox="1"/>
          <p:nvPr>
            <p:ph type="title"/>
          </p:nvPr>
        </p:nvSpPr>
        <p:spPr>
          <a:xfrm>
            <a:off x="152400" y="574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pic>
        <p:nvPicPr>
          <p:cNvPr id="139" name="Google Shape;139;p31"/>
          <p:cNvPicPr preferRelativeResize="0"/>
          <p:nvPr/>
        </p:nvPicPr>
        <p:blipFill>
          <a:blip r:embed="rId3">
            <a:alphaModFix/>
          </a:blip>
          <a:stretch>
            <a:fillRect/>
          </a:stretch>
        </p:blipFill>
        <p:spPr>
          <a:xfrm>
            <a:off x="56700" y="1416475"/>
            <a:ext cx="4272950" cy="3315225"/>
          </a:xfrm>
          <a:prstGeom prst="rect">
            <a:avLst/>
          </a:prstGeom>
          <a:noFill/>
          <a:ln>
            <a:noFill/>
          </a:ln>
        </p:spPr>
      </p:pic>
      <p:pic>
        <p:nvPicPr>
          <p:cNvPr id="140" name="Google Shape;140;p31"/>
          <p:cNvPicPr preferRelativeResize="0"/>
          <p:nvPr/>
        </p:nvPicPr>
        <p:blipFill>
          <a:blip r:embed="rId4">
            <a:alphaModFix/>
          </a:blip>
          <a:stretch>
            <a:fillRect/>
          </a:stretch>
        </p:blipFill>
        <p:spPr>
          <a:xfrm>
            <a:off x="6582851" y="574675"/>
            <a:ext cx="1878525" cy="1861125"/>
          </a:xfrm>
          <a:prstGeom prst="rect">
            <a:avLst/>
          </a:prstGeom>
          <a:noFill/>
          <a:ln>
            <a:noFill/>
          </a:ln>
        </p:spPr>
      </p:pic>
      <p:pic>
        <p:nvPicPr>
          <p:cNvPr id="141" name="Google Shape;141;p31"/>
          <p:cNvPicPr preferRelativeResize="0"/>
          <p:nvPr/>
        </p:nvPicPr>
        <p:blipFill>
          <a:blip r:embed="rId5">
            <a:alphaModFix/>
          </a:blip>
          <a:stretch>
            <a:fillRect/>
          </a:stretch>
        </p:blipFill>
        <p:spPr>
          <a:xfrm>
            <a:off x="4753400" y="2478450"/>
            <a:ext cx="4012024" cy="230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2"/>
          <p:cNvSpPr txBox="1"/>
          <p:nvPr>
            <p:ph type="title"/>
          </p:nvPr>
        </p:nvSpPr>
        <p:spPr>
          <a:xfrm>
            <a:off x="243650" y="472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Methodologies</a:t>
            </a:r>
            <a:endParaRPr>
              <a:latin typeface="Times New Roman"/>
              <a:ea typeface="Times New Roman"/>
              <a:cs typeface="Times New Roman"/>
              <a:sym typeface="Times New Roman"/>
            </a:endParaRPr>
          </a:p>
        </p:txBody>
      </p:sp>
      <p:sp>
        <p:nvSpPr>
          <p:cNvPr id="147" name="Google Shape;147;p32"/>
          <p:cNvSpPr txBox="1"/>
          <p:nvPr/>
        </p:nvSpPr>
        <p:spPr>
          <a:xfrm>
            <a:off x="274400" y="1358450"/>
            <a:ext cx="8073600" cy="35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solidFill>
                  <a:schemeClr val="dk1"/>
                </a:solidFill>
                <a:latin typeface="Times New Roman"/>
                <a:ea typeface="Times New Roman"/>
                <a:cs typeface="Times New Roman"/>
                <a:sym typeface="Times New Roman"/>
              </a:rPr>
              <a:t>Model Architecture: </a:t>
            </a:r>
            <a:r>
              <a:rPr b="1" lang="en" sz="1000">
                <a:solidFill>
                  <a:schemeClr val="dk1"/>
                </a:solidFill>
                <a:latin typeface="Times New Roman"/>
                <a:ea typeface="Times New Roman"/>
                <a:cs typeface="Times New Roman"/>
                <a:sym typeface="Times New Roman"/>
              </a:rPr>
              <a:t>D</a:t>
            </a:r>
            <a:r>
              <a:rPr b="1" lang="en" sz="1000">
                <a:solidFill>
                  <a:schemeClr val="dk1"/>
                </a:solidFill>
                <a:latin typeface="Times New Roman"/>
                <a:ea typeface="Times New Roman"/>
                <a:cs typeface="Times New Roman"/>
                <a:sym typeface="Times New Roman"/>
              </a:rPr>
              <a:t>enseNet121 (ImageNet pretrained)</a:t>
            </a:r>
            <a:r>
              <a:rPr lang="en" sz="1000">
                <a:solidFill>
                  <a:schemeClr val="dk1"/>
                </a:solidFill>
                <a:latin typeface="Times New Roman"/>
                <a:ea typeface="Times New Roman"/>
                <a:cs typeface="Times New Roman"/>
                <a:sym typeface="Times New Roman"/>
              </a:rPr>
              <a:t> for Chest X-ray feature extraction</a:t>
            </a:r>
            <a:br>
              <a:rPr lang="en" sz="1000">
                <a:solidFill>
                  <a:schemeClr val="dk1"/>
                </a:solidFill>
                <a:latin typeface="Times New Roman"/>
                <a:ea typeface="Times New Roman"/>
                <a:cs typeface="Times New Roman"/>
                <a:sym typeface="Times New Roman"/>
              </a:rPr>
            </a:br>
            <a:r>
              <a:rPr b="1" lang="en" sz="1000">
                <a:solidFill>
                  <a:schemeClr val="dk1"/>
                </a:solidFill>
                <a:latin typeface="Times New Roman"/>
                <a:ea typeface="Times New Roman"/>
                <a:cs typeface="Times New Roman"/>
                <a:sym typeface="Times New Roman"/>
              </a:rPr>
              <a:t>Tabular + Text Head (MLP): </a:t>
            </a:r>
            <a:r>
              <a:rPr lang="en" sz="1000">
                <a:solidFill>
                  <a:schemeClr val="dk1"/>
                </a:solidFill>
                <a:latin typeface="Times New Roman"/>
                <a:ea typeface="Times New Roman"/>
                <a:cs typeface="Times New Roman"/>
                <a:sym typeface="Times New Roman"/>
              </a:rPr>
              <a:t>(Tab + Text) → 512 → 256 with ReLU + Dropout</a:t>
            </a:r>
            <a:br>
              <a:rPr lang="en" sz="1000">
                <a:solidFill>
                  <a:schemeClr val="dk1"/>
                </a:solidFill>
                <a:latin typeface="Times New Roman"/>
                <a:ea typeface="Times New Roman"/>
                <a:cs typeface="Times New Roman"/>
                <a:sym typeface="Times New Roman"/>
              </a:rPr>
            </a:br>
            <a:r>
              <a:rPr b="1" lang="en" sz="1000">
                <a:solidFill>
                  <a:schemeClr val="dk1"/>
                </a:solidFill>
                <a:latin typeface="Times New Roman"/>
                <a:ea typeface="Times New Roman"/>
                <a:cs typeface="Times New Roman"/>
                <a:sym typeface="Times New Roman"/>
              </a:rPr>
              <a:t>Final Fusion:</a:t>
            </a:r>
            <a:r>
              <a:rPr lang="en" sz="1000">
                <a:solidFill>
                  <a:schemeClr val="dk1"/>
                </a:solidFill>
                <a:latin typeface="Times New Roman"/>
                <a:ea typeface="Times New Roman"/>
                <a:cs typeface="Times New Roman"/>
                <a:sym typeface="Times New Roman"/>
              </a:rPr>
              <a:t>(1024 Image + 256 Tab/Text) → 512 → </a:t>
            </a:r>
            <a:r>
              <a:rPr b="1" lang="en" sz="1000">
                <a:solidFill>
                  <a:schemeClr val="dk1"/>
                </a:solidFill>
                <a:latin typeface="Times New Roman"/>
                <a:ea typeface="Times New Roman"/>
                <a:cs typeface="Times New Roman"/>
                <a:sym typeface="Times New Roman"/>
              </a:rPr>
              <a:t>15 disease outputs</a:t>
            </a:r>
            <a:endParaRPr b="1"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latin typeface="Times New Roman"/>
                <a:ea typeface="Times New Roman"/>
                <a:cs typeface="Times New Roman"/>
                <a:sym typeface="Times New Roman"/>
              </a:rPr>
              <a:t>Training Setup</a:t>
            </a:r>
            <a:endParaRPr b="1" sz="1000">
              <a:solidFill>
                <a:schemeClr val="dk1"/>
              </a:solidFill>
              <a:latin typeface="Times New Roman"/>
              <a:ea typeface="Times New Roman"/>
              <a:cs typeface="Times New Roman"/>
              <a:sym typeface="Times New Roman"/>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latin typeface="Times New Roman"/>
                <a:ea typeface="Times New Roman"/>
                <a:cs typeface="Times New Roman"/>
                <a:sym typeface="Times New Roman"/>
              </a:rPr>
              <a:t>Loss Function:</a:t>
            </a:r>
            <a:r>
              <a:rPr lang="en" sz="1000">
                <a:solidFill>
                  <a:schemeClr val="dk1"/>
                </a:solidFill>
                <a:latin typeface="Times New Roman"/>
                <a:ea typeface="Times New Roman"/>
                <a:cs typeface="Times New Roman"/>
                <a:sym typeface="Times New Roman"/>
              </a:rPr>
              <a:t> Binary Cross-Entropy with Logits (</a:t>
            </a:r>
            <a:r>
              <a:rPr b="1" lang="en" sz="1000">
                <a:solidFill>
                  <a:schemeClr val="dk1"/>
                </a:solidFill>
                <a:latin typeface="Times New Roman"/>
                <a:ea typeface="Times New Roman"/>
                <a:cs typeface="Times New Roman"/>
                <a:sym typeface="Times New Roman"/>
              </a:rPr>
              <a:t>BCE With Logits Loss</a:t>
            </a:r>
            <a:r>
              <a:rPr lang="en"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latin typeface="Times New Roman"/>
                <a:ea typeface="Times New Roman"/>
                <a:cs typeface="Times New Roman"/>
                <a:sym typeface="Times New Roman"/>
              </a:rPr>
              <a:t>Optimizer:</a:t>
            </a:r>
            <a:r>
              <a:rPr lang="en" sz="1000">
                <a:solidFill>
                  <a:schemeClr val="dk1"/>
                </a:solidFill>
                <a:latin typeface="Times New Roman"/>
                <a:ea typeface="Times New Roman"/>
                <a:cs typeface="Times New Roman"/>
                <a:sym typeface="Times New Roman"/>
              </a:rPr>
              <a:t> </a:t>
            </a:r>
            <a:r>
              <a:rPr b="1" lang="en" sz="1000">
                <a:solidFill>
                  <a:schemeClr val="dk1"/>
                </a:solidFill>
                <a:latin typeface="Times New Roman"/>
                <a:ea typeface="Times New Roman"/>
                <a:cs typeface="Times New Roman"/>
                <a:sym typeface="Times New Roman"/>
              </a:rPr>
              <a:t>AdamW</a:t>
            </a:r>
            <a:endParaRPr b="1"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latin typeface="Times New Roman"/>
                <a:ea typeface="Times New Roman"/>
                <a:cs typeface="Times New Roman"/>
                <a:sym typeface="Times New Roman"/>
              </a:rPr>
              <a:t>Multi-label classification</a:t>
            </a:r>
            <a:r>
              <a:rPr lang="en" sz="1000">
                <a:solidFill>
                  <a:schemeClr val="dk1"/>
                </a:solidFill>
                <a:latin typeface="Times New Roman"/>
                <a:ea typeface="Times New Roman"/>
                <a:cs typeface="Times New Roman"/>
                <a:sym typeface="Times New Roman"/>
              </a:rPr>
              <a:t> across 15 thoracic diseases</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latin typeface="Times New Roman"/>
                <a:ea typeface="Times New Roman"/>
                <a:cs typeface="Times New Roman"/>
                <a:sym typeface="Times New Roman"/>
              </a:rPr>
              <a:t>Evaluation Strategy</a:t>
            </a:r>
            <a:endParaRPr b="1" sz="1000">
              <a:solidFill>
                <a:schemeClr val="dk1"/>
              </a:solidFill>
              <a:latin typeface="Times New Roman"/>
              <a:ea typeface="Times New Roman"/>
              <a:cs typeface="Times New Roman"/>
              <a:sym typeface="Times New Roman"/>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latin typeface="Times New Roman"/>
                <a:ea typeface="Times New Roman"/>
                <a:cs typeface="Times New Roman"/>
                <a:sym typeface="Times New Roman"/>
              </a:rPr>
              <a:t>Metrics: </a:t>
            </a:r>
            <a:r>
              <a:rPr b="1" lang="en" sz="1000">
                <a:solidFill>
                  <a:schemeClr val="dk1"/>
                </a:solidFill>
                <a:latin typeface="Times New Roman"/>
                <a:ea typeface="Times New Roman"/>
                <a:cs typeface="Times New Roman"/>
                <a:sym typeface="Times New Roman"/>
              </a:rPr>
              <a:t>Mean AUROC &amp; Mean Average Precision (AP)</a:t>
            </a:r>
            <a:endParaRPr b="1"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Char char="●"/>
            </a:pPr>
            <a:r>
              <a:rPr b="1" lang="en" sz="1000">
                <a:solidFill>
                  <a:schemeClr val="dk1"/>
                </a:solidFill>
                <a:latin typeface="Times New Roman"/>
                <a:ea typeface="Times New Roman"/>
                <a:cs typeface="Times New Roman"/>
                <a:sym typeface="Times New Roman"/>
              </a:rPr>
              <a:t>Best model saved using validation AUROC</a:t>
            </a:r>
            <a:endParaRPr b="1"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latin typeface="Times New Roman"/>
                <a:ea typeface="Times New Roman"/>
                <a:cs typeface="Times New Roman"/>
                <a:sym typeface="Times New Roman"/>
              </a:rPr>
              <a:t>Training Loop</a:t>
            </a:r>
            <a:endParaRPr b="1" sz="1000">
              <a:solidFill>
                <a:schemeClr val="dk1"/>
              </a:solidFill>
              <a:latin typeface="Times New Roman"/>
              <a:ea typeface="Times New Roman"/>
              <a:cs typeface="Times New Roman"/>
              <a:sym typeface="Times New Roman"/>
            </a:endParaRPr>
          </a:p>
          <a:p>
            <a:pPr indent="-292100" lvl="0" marL="457200" rtl="0" algn="l">
              <a:lnSpc>
                <a:spcPct val="115000"/>
              </a:lnSpc>
              <a:spcBef>
                <a:spcPts val="120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Forward pass → Loss → Backpropagation → Weight update</a:t>
            </a: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Validation after each epoch</a:t>
            </a: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latin typeface="Times New Roman"/>
                <a:ea typeface="Times New Roman"/>
                <a:cs typeface="Times New Roman"/>
                <a:sym typeface="Times New Roman"/>
              </a:rPr>
              <a:t>Automatic </a:t>
            </a:r>
            <a:r>
              <a:rPr b="1" lang="en" sz="1000">
                <a:solidFill>
                  <a:schemeClr val="dk1"/>
                </a:solidFill>
                <a:latin typeface="Times New Roman"/>
                <a:ea typeface="Times New Roman"/>
                <a:cs typeface="Times New Roman"/>
                <a:sym typeface="Times New Roman"/>
              </a:rPr>
              <a:t>best model checkpointing</a:t>
            </a:r>
            <a:endParaRPr b="1" sz="10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3"/>
          <p:cNvSpPr txBox="1"/>
          <p:nvPr>
            <p:ph type="title"/>
          </p:nvPr>
        </p:nvSpPr>
        <p:spPr>
          <a:xfrm>
            <a:off x="229500" y="850950"/>
            <a:ext cx="8520600" cy="7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Preprocessing Pipeline</a:t>
            </a:r>
            <a:endParaRPr b="1">
              <a:latin typeface="Times New Roman"/>
              <a:ea typeface="Times New Roman"/>
              <a:cs typeface="Times New Roman"/>
              <a:sym typeface="Times New Roman"/>
            </a:endParaRPr>
          </a:p>
        </p:txBody>
      </p:sp>
      <p:sp>
        <p:nvSpPr>
          <p:cNvPr id="153" name="Google Shape;153;p33"/>
          <p:cNvSpPr txBox="1"/>
          <p:nvPr/>
        </p:nvSpPr>
        <p:spPr>
          <a:xfrm>
            <a:off x="167675" y="1534100"/>
            <a:ext cx="5558400" cy="38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 sz="1100">
                <a:solidFill>
                  <a:schemeClr val="dk1"/>
                </a:solidFill>
                <a:latin typeface="Times New Roman"/>
                <a:ea typeface="Times New Roman"/>
                <a:cs typeface="Times New Roman"/>
                <a:sym typeface="Times New Roman"/>
              </a:rPr>
              <a:t>Image Processing</a:t>
            </a:r>
            <a:br>
              <a:rPr b="1" lang="en" sz="1100">
                <a:solidFill>
                  <a:schemeClr val="dk1"/>
                </a:solidFill>
                <a:latin typeface="Times New Roman"/>
                <a:ea typeface="Times New Roman"/>
                <a:cs typeface="Times New Roman"/>
                <a:sym typeface="Times New Roman"/>
              </a:rPr>
            </a:br>
            <a:r>
              <a:rPr lang="en" sz="1100">
                <a:solidFill>
                  <a:schemeClr val="dk1"/>
                </a:solidFill>
                <a:latin typeface="Times New Roman"/>
                <a:ea typeface="Times New Roman"/>
                <a:cs typeface="Times New Roman"/>
                <a:sym typeface="Times New Roman"/>
              </a:rPr>
              <a:t>Resized to 224×224 -  normalized with ImageNet stats, and applied light augmentation horizontal flip</a:t>
            </a:r>
            <a:br>
              <a:rPr lang="en"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100">
                <a:solidFill>
                  <a:schemeClr val="dk1"/>
                </a:solidFill>
                <a:latin typeface="Times New Roman"/>
                <a:ea typeface="Times New Roman"/>
                <a:cs typeface="Times New Roman"/>
                <a:sym typeface="Times New Roman"/>
              </a:rPr>
              <a:t>Tabular Feature</a:t>
            </a:r>
            <a:endParaRPr b="1"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rgbClr val="1F1F1F"/>
              </a:buClr>
              <a:buSzPts val="1100"/>
              <a:buFont typeface="Times New Roman"/>
              <a:buChar char="●"/>
            </a:pPr>
            <a:r>
              <a:rPr lang="en" sz="1100">
                <a:solidFill>
                  <a:srgbClr val="1F1F1F"/>
                </a:solidFill>
                <a:highlight>
                  <a:srgbClr val="FFFFFF"/>
                </a:highlight>
                <a:latin typeface="Times New Roman"/>
                <a:ea typeface="Times New Roman"/>
                <a:cs typeface="Times New Roman"/>
                <a:sym typeface="Times New Roman"/>
              </a:rPr>
              <a:t>Extracts EHR features (age, gender, image size, etc.)</a:t>
            </a:r>
            <a:endParaRPr sz="1100">
              <a:solidFill>
                <a:srgbClr val="1F1F1F"/>
              </a:solidFill>
              <a:highlight>
                <a:srgbClr val="FFFFFF"/>
              </a:highlight>
              <a:latin typeface="Times New Roman"/>
              <a:ea typeface="Times New Roman"/>
              <a:cs typeface="Times New Roman"/>
              <a:sym typeface="Times New Roman"/>
            </a:endParaRPr>
          </a:p>
          <a:p>
            <a:pPr indent="-298450" lvl="0" marL="457200" marR="76200" rtl="0" algn="l">
              <a:lnSpc>
                <a:spcPct val="160000"/>
              </a:lnSpc>
              <a:spcBef>
                <a:spcPts val="1000"/>
              </a:spcBef>
              <a:spcAft>
                <a:spcPts val="0"/>
              </a:spcAft>
              <a:buClr>
                <a:srgbClr val="1F1F1F"/>
              </a:buClr>
              <a:buSzPts val="1100"/>
              <a:buFont typeface="Times New Roman"/>
              <a:buChar char="●"/>
            </a:pPr>
            <a:r>
              <a:rPr lang="en" sz="1100">
                <a:solidFill>
                  <a:srgbClr val="1F1F1F"/>
                </a:solidFill>
                <a:highlight>
                  <a:srgbClr val="FFFFFF"/>
                </a:highlight>
                <a:latin typeface="Times New Roman"/>
                <a:ea typeface="Times New Roman"/>
                <a:cs typeface="Times New Roman"/>
                <a:sym typeface="Times New Roman"/>
              </a:rPr>
              <a:t>Uses One-Hot Encoding for gender and X-ray view type (PA/AP).</a:t>
            </a:r>
            <a:endParaRPr sz="1100">
              <a:solidFill>
                <a:srgbClr val="1F1F1F"/>
              </a:solidFill>
              <a:highlight>
                <a:srgbClr val="FFFFFF"/>
              </a:highlight>
              <a:latin typeface="Times New Roman"/>
              <a:ea typeface="Times New Roman"/>
              <a:cs typeface="Times New Roman"/>
              <a:sym typeface="Times New Roman"/>
            </a:endParaRPr>
          </a:p>
          <a:p>
            <a:pPr indent="-298450" lvl="0" marL="457200" marR="76200" rtl="0" algn="l">
              <a:lnSpc>
                <a:spcPct val="160000"/>
              </a:lnSpc>
              <a:spcBef>
                <a:spcPts val="0"/>
              </a:spcBef>
              <a:spcAft>
                <a:spcPts val="0"/>
              </a:spcAft>
              <a:buClr>
                <a:srgbClr val="1F1F1F"/>
              </a:buClr>
              <a:buSzPts val="1100"/>
              <a:buFont typeface="Times New Roman"/>
              <a:buChar char="●"/>
            </a:pPr>
            <a:r>
              <a:rPr lang="en" sz="1100">
                <a:solidFill>
                  <a:srgbClr val="1F1F1F"/>
                </a:solidFill>
                <a:highlight>
                  <a:srgbClr val="FFFFFF"/>
                </a:highlight>
                <a:latin typeface="Times New Roman"/>
                <a:ea typeface="Times New Roman"/>
                <a:cs typeface="Times New Roman"/>
                <a:sym typeface="Times New Roman"/>
              </a:rPr>
              <a:t>Standardizes numerical features.</a:t>
            </a:r>
            <a:endParaRPr sz="1100">
              <a:solidFill>
                <a:srgbClr val="1F1F1F"/>
              </a:solidFill>
              <a:highlight>
                <a:srgbClr val="FFFFFF"/>
              </a:highlight>
              <a:latin typeface="Times New Roman"/>
              <a:ea typeface="Times New Roman"/>
              <a:cs typeface="Times New Roman"/>
              <a:sym typeface="Times New Roman"/>
            </a:endParaRPr>
          </a:p>
          <a:p>
            <a:pPr indent="-298450" lvl="0" marL="457200" marR="76200" rtl="0" algn="l">
              <a:lnSpc>
                <a:spcPct val="160000"/>
              </a:lnSpc>
              <a:spcBef>
                <a:spcPts val="0"/>
              </a:spcBef>
              <a:spcAft>
                <a:spcPts val="0"/>
              </a:spcAft>
              <a:buClr>
                <a:srgbClr val="1F1F1F"/>
              </a:buClr>
              <a:buSzPts val="1100"/>
              <a:buFont typeface="Times New Roman"/>
              <a:buChar char="●"/>
            </a:pPr>
            <a:r>
              <a:rPr lang="en" sz="1100">
                <a:solidFill>
                  <a:srgbClr val="1F1F1F"/>
                </a:solidFill>
                <a:highlight>
                  <a:srgbClr val="FFFFFF"/>
                </a:highlight>
                <a:latin typeface="Times New Roman"/>
                <a:ea typeface="Times New Roman"/>
                <a:cs typeface="Times New Roman"/>
                <a:sym typeface="Times New Roman"/>
              </a:rPr>
              <a:t>Converts clinical notes (notes_text) into numeric vectors using TF-IDF (text feature extraction)</a:t>
            </a:r>
            <a:endParaRPr sz="11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rPr b="1" lang="en" sz="1100">
                <a:solidFill>
                  <a:schemeClr val="dk1"/>
                </a:solidFill>
                <a:latin typeface="Times New Roman"/>
                <a:ea typeface="Times New Roman"/>
                <a:cs typeface="Times New Roman"/>
                <a:sym typeface="Times New Roman"/>
              </a:rPr>
              <a:t>Text Modality</a:t>
            </a:r>
            <a:endParaRPr b="1"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Simulated </a:t>
            </a:r>
            <a:r>
              <a:rPr b="1" lang="en" sz="1100">
                <a:solidFill>
                  <a:schemeClr val="dk1"/>
                </a:solidFill>
                <a:latin typeface="Times New Roman"/>
                <a:ea typeface="Times New Roman"/>
                <a:cs typeface="Times New Roman"/>
                <a:sym typeface="Times New Roman"/>
              </a:rPr>
              <a:t>text embeddings</a:t>
            </a:r>
            <a:r>
              <a:rPr lang="en" sz="1100">
                <a:solidFill>
                  <a:schemeClr val="dk1"/>
                </a:solidFill>
                <a:latin typeface="Times New Roman"/>
                <a:ea typeface="Times New Roman"/>
                <a:cs typeface="Times New Roman"/>
                <a:sym typeface="Times New Roman"/>
              </a:rPr>
              <a:t> used as a placeholder for future clinical notes</a:t>
            </a:r>
            <a:br>
              <a:rPr lang="en" sz="1100">
                <a:solidFill>
                  <a:schemeClr val="dk1"/>
                </a:solidFill>
                <a:latin typeface="Times New Roman"/>
                <a:ea typeface="Times New Roman"/>
                <a:cs typeface="Times New Roman"/>
                <a:sym typeface="Times New Roman"/>
              </a:rPr>
            </a:b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Enables </a:t>
            </a:r>
            <a:r>
              <a:rPr b="1" lang="en" sz="1100">
                <a:solidFill>
                  <a:schemeClr val="dk1"/>
                </a:solidFill>
                <a:latin typeface="Times New Roman"/>
                <a:ea typeface="Times New Roman"/>
                <a:cs typeface="Times New Roman"/>
                <a:sym typeface="Times New Roman"/>
              </a:rPr>
              <a:t>true multimodal fusion design</a:t>
            </a:r>
            <a:endParaRPr b="1"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3600"/>
              <a:buFont typeface="Arial"/>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3600"/>
              <a:buFont typeface="Arial"/>
              <a:buNone/>
            </a:pPr>
            <a:r>
              <a:rPr b="1" lang="en" sz="1100">
                <a:solidFill>
                  <a:schemeClr val="dk1"/>
                </a:solidFill>
                <a:latin typeface="Times New Roman"/>
                <a:ea typeface="Times New Roman"/>
                <a:cs typeface="Times New Roman"/>
                <a:sym typeface="Times New Roman"/>
              </a:rPr>
              <a:t>Fast-Load Setup</a:t>
            </a:r>
            <a:br>
              <a:rPr b="1" lang="en" sz="1100">
                <a:solidFill>
                  <a:schemeClr val="dk1"/>
                </a:solidFill>
                <a:latin typeface="Times New Roman"/>
                <a:ea typeface="Times New Roman"/>
                <a:cs typeface="Times New Roman"/>
                <a:sym typeface="Times New Roman"/>
              </a:rPr>
            </a:br>
            <a:r>
              <a:rPr lang="en" sz="1100">
                <a:solidFill>
                  <a:schemeClr val="dk1"/>
                </a:solidFill>
                <a:latin typeface="Times New Roman"/>
                <a:ea typeface="Times New Roman"/>
                <a:cs typeface="Times New Roman"/>
                <a:sym typeface="Times New Roman"/>
              </a:rPr>
              <a:t> Saved preprocessed arrays and enabled cached loading for quick train/val dataset creation.</a:t>
            </a:r>
            <a:endParaRPr sz="1100">
              <a:solidFill>
                <a:schemeClr val="dk1"/>
              </a:solidFill>
              <a:latin typeface="Times New Roman"/>
              <a:ea typeface="Times New Roman"/>
              <a:cs typeface="Times New Roman"/>
              <a:sym typeface="Times New Roman"/>
            </a:endParaRPr>
          </a:p>
        </p:txBody>
      </p:sp>
      <p:sp>
        <p:nvSpPr>
          <p:cNvPr id="154" name="Google Shape;154;p33"/>
          <p:cNvSpPr txBox="1"/>
          <p:nvPr/>
        </p:nvSpPr>
        <p:spPr>
          <a:xfrm>
            <a:off x="5663300" y="1706125"/>
            <a:ext cx="3086700" cy="3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55" name="Google Shape;155;p33"/>
          <p:cNvPicPr preferRelativeResize="0"/>
          <p:nvPr/>
        </p:nvPicPr>
        <p:blipFill>
          <a:blip r:embed="rId3">
            <a:alphaModFix/>
          </a:blip>
          <a:stretch>
            <a:fillRect/>
          </a:stretch>
        </p:blipFill>
        <p:spPr>
          <a:xfrm>
            <a:off x="5909525" y="1828775"/>
            <a:ext cx="3086701" cy="2614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